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Ex1.xml" ContentType="application/vnd.ms-office.chartex+xml"/>
  <Override PartName="/ppt/charts/style4.xml" ContentType="application/vnd.ms-office.chartstyle+xml"/>
  <Override PartName="/ppt/charts/colors4.xml" ContentType="application/vnd.ms-office.chartcolorstyle+xml"/>
  <Override PartName="/ppt/charts/chartEx2.xml" ContentType="application/vnd.ms-office.chartex+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6.xml" ContentType="application/vnd.ms-office.chartstyle+xml"/>
  <Override PartName="/ppt/charts/colors6.xml" ContentType="application/vnd.ms-office.chartcolorstyle+xml"/>
  <Override PartName="/ppt/charts/chart5.xml" ContentType="application/vnd.openxmlformats-officedocument.drawingml.chart+xml"/>
  <Override PartName="/ppt/charts/style7.xml" ContentType="application/vnd.ms-office.chartstyle+xml"/>
  <Override PartName="/ppt/charts/colors7.xml" ContentType="application/vnd.ms-office.chartcolorstyle+xml"/>
  <Override PartName="/ppt/charts/chart6.xml" ContentType="application/vnd.openxmlformats-officedocument.drawingml.chart+xml"/>
  <Override PartName="/ppt/charts/style8.xml" ContentType="application/vnd.ms-office.chartstyle+xml"/>
  <Override PartName="/ppt/charts/colors8.xml" ContentType="application/vnd.ms-office.chartcolorstyle+xml"/>
  <Override PartName="/ppt/charts/chart7.xml" ContentType="application/vnd.openxmlformats-officedocument.drawingml.chart+xml"/>
  <Override PartName="/ppt/charts/style9.xml" ContentType="application/vnd.ms-office.chartstyle+xml"/>
  <Override PartName="/ppt/charts/colors9.xml" ContentType="application/vnd.ms-office.chartcolorstyle+xml"/>
  <Override PartName="/ppt/charts/chart8.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9" r:id="rId4"/>
    <p:sldId id="262" r:id="rId5"/>
    <p:sldId id="269" r:id="rId6"/>
    <p:sldId id="260" r:id="rId7"/>
    <p:sldId id="258" r:id="rId8"/>
    <p:sldId id="270" r:id="rId9"/>
    <p:sldId id="271" r:id="rId10"/>
    <p:sldId id="272" r:id="rId11"/>
    <p:sldId id="273" r:id="rId12"/>
    <p:sldId id="274" r:id="rId13"/>
    <p:sldId id="275" r:id="rId14"/>
    <p:sldId id="263"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FFCF37"/>
    <a:srgbClr val="FFE181"/>
    <a:srgbClr val="FFEFBD"/>
    <a:srgbClr val="4CB9B7"/>
    <a:srgbClr val="C96F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41140B-8029-4AC0-99E3-319011CA734F}" v="162" dt="2024-05-03T11:09:19.9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https://shropshirecouncil-my.sharepoint.com/personal/rebecca_bean_shropshire_gov_uk/Documents/Documents/CCOORD/NEWSLETTER/Issue%204%20Q1%202024%20Jan-Mar/GO_Compass%20Data%20Jan%20to%20Mar%202024%20(Qtr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shropshirecouncil-my.sharepoint.com/personal/rebecca_bean_shropshire_gov_uk/Documents/Documents/CCOORD/NEWSLETTER/Issue%204%20Q1%202024%20Jan-Mar/GO_Compass%20Data%20Jan%20to%20Mar%202024%20(Qtr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hropshirecouncil-my.sharepoint.com/personal/rebecca_bean_shropshire_gov_uk/Documents/Documents/CCOORD/NEWSLETTER/Issue%204%20Q1%202024%20Jan-Mar/GO_Compass%20Data%20Jan%20to%20Mar%202024%20(Qtr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hropshirecouncil-my.sharepoint.com/personal/rebecca_bean_shropshire_gov_uk/Documents/Documents/CCOORD/NEWSLETTER/Issue%202%20Summer%202023%20Jul-Sept/GO_Compass%20Data%20July%20to%20Sep%202023%20(Qtr2).xlsx" TargetMode="External"/><Relationship Id="rId2" Type="http://schemas.microsoft.com/office/2011/relationships/chartColorStyle" Target="colors6.xml"/><Relationship Id="rId1" Type="http://schemas.microsoft.com/office/2011/relationships/chartStyle" Target="style6.xml"/></Relationships>
</file>

<file path=ppt/charts/_rels/chart5.xml.rels><?xml version="1.0" encoding="UTF-8" standalone="yes"?>
<Relationships xmlns="http://schemas.openxmlformats.org/package/2006/relationships"><Relationship Id="rId3" Type="http://schemas.openxmlformats.org/officeDocument/2006/relationships/oleObject" Target="https://shropshirecouncil-my.sharepoint.com/personal/rebecca_bean_shropshire_gov_uk/Documents/Documents/CCOORD/NEWSLETTER/Issue%204%20Q1%202024%20Jan-Mar/GO_Compass%20Data%20Jan%20to%20Mar%202024%20(Qtr4).xlsx" TargetMode="External"/><Relationship Id="rId2" Type="http://schemas.microsoft.com/office/2011/relationships/chartColorStyle" Target="colors7.xml"/><Relationship Id="rId1" Type="http://schemas.microsoft.com/office/2011/relationships/chartStyle" Target="style7.xml"/></Relationships>
</file>

<file path=ppt/charts/_rels/chart6.xml.rels><?xml version="1.0" encoding="UTF-8" standalone="yes"?>
<Relationships xmlns="http://schemas.openxmlformats.org/package/2006/relationships"><Relationship Id="rId3" Type="http://schemas.openxmlformats.org/officeDocument/2006/relationships/oleObject" Target="https://shropshirecouncil-my.sharepoint.com/personal/rebecca_bean_shropshire_gov_uk/Documents/Documents/CCOORD/NEWSLETTER/Issue%204%20Q1%202024%20Jan-Mar/GO_Compass%20Data%20Jan%20to%20Mar%202024%20(Qtr4).xlsx" TargetMode="External"/><Relationship Id="rId2" Type="http://schemas.microsoft.com/office/2011/relationships/chartColorStyle" Target="colors8.xml"/><Relationship Id="rId1" Type="http://schemas.microsoft.com/office/2011/relationships/chartStyle" Target="style8.xml"/></Relationships>
</file>

<file path=ppt/charts/_rels/chart7.xml.rels><?xml version="1.0" encoding="UTF-8" standalone="yes"?>
<Relationships xmlns="http://schemas.openxmlformats.org/package/2006/relationships"><Relationship Id="rId3" Type="http://schemas.openxmlformats.org/officeDocument/2006/relationships/oleObject" Target="https://shropshirecouncil-my.sharepoint.com/personal/rebecca_bean_shropshire_gov_uk/Documents/Documents/CCOORD/NEWSLETTER/Issue%204%20Q1%202024%20Jan-Mar/GO_Compass%20Data%20Jan%20to%20Mar%202024%20(Qtr4).xlsx" TargetMode="External"/><Relationship Id="rId2" Type="http://schemas.microsoft.com/office/2011/relationships/chartColorStyle" Target="colors9.xml"/><Relationship Id="rId1" Type="http://schemas.microsoft.com/office/2011/relationships/chartStyle" Target="style9.xml"/></Relationships>
</file>

<file path=ppt/charts/_rels/chart8.xml.rels><?xml version="1.0" encoding="UTF-8" standalone="yes"?>
<Relationships xmlns="http://schemas.openxmlformats.org/package/2006/relationships"><Relationship Id="rId3" Type="http://schemas.openxmlformats.org/officeDocument/2006/relationships/oleObject" Target="https://shropshirecouncil-my.sharepoint.com/personal/rebecca_bean_shropshire_gov_uk/Documents/Documents/CCOORD/NEWSLETTER/Issue%204%20Q1%202024%20Jan-Mar/GO_Compass%20Data%20Jan%20to%20Mar%202024%20(Qtr4).xlsx" TargetMode="External"/><Relationship Id="rId2" Type="http://schemas.microsoft.com/office/2011/relationships/chartColorStyle" Target="colors10.xml"/><Relationship Id="rId1" Type="http://schemas.microsoft.com/office/2011/relationships/chartStyle" Target="style10.xml"/></Relationships>
</file>

<file path=ppt/charts/_rels/chartEx1.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oleObject" Target="https://shropshirecouncil-my.sharepoint.com/personal/rebecca_bean_shropshire_gov_uk/Documents/Documents/CCOORD/NEWSLETTER/Issue%204%20Q1%202024%20Jan-Mar/GO_Compass%20Data%20Jan%20to%20Mar%202024%20(Qtr4).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https://shropshirecouncil-my.sharepoint.com/personal/rebecca_bean_shropshire_gov_uk/Documents/Documents/CCOORD/NEWSLETTER/Issue%204%20Q1%202024%20Jan-Mar/GO_Compass%20Data%20Jan%20to%20Mar%202024%20(Qtr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1" i="0" baseline="0">
                <a:effectLst/>
              </a:rPr>
              <a:t>Total Contacts by Compass Workers</a:t>
            </a:r>
            <a:r>
              <a:rPr lang="en-GB" sz="1400" b="0" i="0" baseline="0">
                <a:effectLst/>
              </a:rPr>
              <a:t> of which outcome '</a:t>
            </a:r>
            <a:r>
              <a:rPr lang="en-GB" sz="1400" b="1" i="0" baseline="0">
                <a:effectLst/>
              </a:rPr>
              <a:t>Progress to Children's Social Care'</a:t>
            </a:r>
            <a:r>
              <a:rPr lang="en-GB" sz="1400" b="0" i="0" baseline="0">
                <a:effectLst/>
              </a:rPr>
              <a:t> </a:t>
            </a:r>
            <a:endParaRPr lang="en-GB" sz="11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Summary!$A$4</c:f>
              <c:strCache>
                <c:ptCount val="1"/>
                <c:pt idx="0">
                  <c:v>Total Contacts by Compass Workers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Summary!$B$3:$D$3</c:f>
              <c:strCache>
                <c:ptCount val="3"/>
                <c:pt idx="0">
                  <c:v>JAN</c:v>
                </c:pt>
                <c:pt idx="1">
                  <c:v>FEB</c:v>
                </c:pt>
                <c:pt idx="2">
                  <c:v>MAR</c:v>
                </c:pt>
              </c:strCache>
            </c:strRef>
          </c:cat>
          <c:val>
            <c:numRef>
              <c:f>Summary!$B$4:$D$4</c:f>
              <c:numCache>
                <c:formatCode>General</c:formatCode>
                <c:ptCount val="3"/>
                <c:pt idx="0">
                  <c:v>904</c:v>
                </c:pt>
                <c:pt idx="1">
                  <c:v>881</c:v>
                </c:pt>
                <c:pt idx="2">
                  <c:v>904</c:v>
                </c:pt>
              </c:numCache>
            </c:numRef>
          </c:val>
          <c:extLst>
            <c:ext xmlns:c16="http://schemas.microsoft.com/office/drawing/2014/chart" uri="{C3380CC4-5D6E-409C-BE32-E72D297353CC}">
              <c16:uniqueId val="{00000000-7907-49A3-94C1-4E2CCAF52025}"/>
            </c:ext>
          </c:extLst>
        </c:ser>
        <c:ser>
          <c:idx val="1"/>
          <c:order val="1"/>
          <c:tx>
            <c:strRef>
              <c:f>Summary!$A$5</c:f>
              <c:strCache>
                <c:ptCount val="1"/>
                <c:pt idx="0">
                  <c:v>of which outcome 'Progress to Children's Social Care'</c:v>
                </c:pt>
              </c:strCache>
            </c:strRef>
          </c:tx>
          <c:spPr>
            <a:solidFill>
              <a:schemeClr val="accent2"/>
            </a:solidFill>
            <a:ln>
              <a:noFill/>
            </a:ln>
            <a:effectLst/>
          </c:spPr>
          <c:invertIfNegative val="0"/>
          <c:dLbls>
            <c:dLbl>
              <c:idx val="0"/>
              <c:tx>
                <c:rich>
                  <a:bodyPr/>
                  <a:lstStyle/>
                  <a:p>
                    <a:fld id="{7F1FF846-32FE-43B7-84E8-3C66C1E08AEB}" type="VALUE">
                      <a:rPr lang="en-US"/>
                      <a:pPr/>
                      <a:t>[VALUE]</a:t>
                    </a:fld>
                    <a:endParaRPr lang="en-US"/>
                  </a:p>
                  <a:p>
                    <a:r>
                      <a:rPr lang="en-US"/>
                      <a:t>15%</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907-49A3-94C1-4E2CCAF52025}"/>
                </c:ext>
              </c:extLst>
            </c:dLbl>
            <c:dLbl>
              <c:idx val="1"/>
              <c:tx>
                <c:rich>
                  <a:bodyPr/>
                  <a:lstStyle/>
                  <a:p>
                    <a:fld id="{73D9C7B8-C95E-4FA1-95E0-B9BE2AEAE958}" type="VALUE">
                      <a:rPr lang="en-US"/>
                      <a:pPr/>
                      <a:t>[VALUE]</a:t>
                    </a:fld>
                    <a:endParaRPr lang="en-US"/>
                  </a:p>
                  <a:p>
                    <a:r>
                      <a:rPr lang="en-US"/>
                      <a:t>17%</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7907-49A3-94C1-4E2CCAF52025}"/>
                </c:ext>
              </c:extLst>
            </c:dLbl>
            <c:dLbl>
              <c:idx val="2"/>
              <c:tx>
                <c:rich>
                  <a:bodyPr/>
                  <a:lstStyle/>
                  <a:p>
                    <a:fld id="{88AD1F36-FDC4-4CB4-A3A0-59F79B77E549}" type="VALUE">
                      <a:rPr lang="en-US"/>
                      <a:pPr/>
                      <a:t>[VALUE]</a:t>
                    </a:fld>
                    <a:endParaRPr lang="en-US"/>
                  </a:p>
                  <a:p>
                    <a:r>
                      <a:rPr lang="en-US"/>
                      <a:t>13%</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907-49A3-94C1-4E2CCAF52025}"/>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Summary!$B$3:$D$3</c:f>
              <c:strCache>
                <c:ptCount val="3"/>
                <c:pt idx="0">
                  <c:v>JAN</c:v>
                </c:pt>
                <c:pt idx="1">
                  <c:v>FEB</c:v>
                </c:pt>
                <c:pt idx="2">
                  <c:v>MAR</c:v>
                </c:pt>
              </c:strCache>
            </c:strRef>
          </c:cat>
          <c:val>
            <c:numRef>
              <c:f>Summary!$B$5:$D$5</c:f>
              <c:numCache>
                <c:formatCode>General</c:formatCode>
                <c:ptCount val="3"/>
                <c:pt idx="0">
                  <c:v>138</c:v>
                </c:pt>
                <c:pt idx="1">
                  <c:v>154</c:v>
                </c:pt>
                <c:pt idx="2">
                  <c:v>115</c:v>
                </c:pt>
              </c:numCache>
            </c:numRef>
          </c:val>
          <c:extLst>
            <c:ext xmlns:c16="http://schemas.microsoft.com/office/drawing/2014/chart" uri="{C3380CC4-5D6E-409C-BE32-E72D297353CC}">
              <c16:uniqueId val="{00000004-7907-49A3-94C1-4E2CCAF52025}"/>
            </c:ext>
          </c:extLst>
        </c:ser>
        <c:dLbls>
          <c:showLegendKey val="0"/>
          <c:showVal val="0"/>
          <c:showCatName val="0"/>
          <c:showSerName val="0"/>
          <c:showPercent val="0"/>
          <c:showBubbleSize val="0"/>
        </c:dLbls>
        <c:gapWidth val="219"/>
        <c:overlap val="-27"/>
        <c:axId val="208550512"/>
        <c:axId val="2084824880"/>
      </c:barChart>
      <c:catAx>
        <c:axId val="208550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4824880"/>
        <c:crosses val="autoZero"/>
        <c:auto val="1"/>
        <c:lblAlgn val="ctr"/>
        <c:lblOffset val="100"/>
        <c:noMultiLvlLbl val="0"/>
      </c:catAx>
      <c:valAx>
        <c:axId val="2084824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5505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b="0" i="0" baseline="0">
                <a:effectLst/>
              </a:rPr>
              <a:t>Vulnerability Level Breakdown Q4</a:t>
            </a:r>
            <a:endParaRPr lang="en-GB">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Summary!$A$10</c:f>
              <c:strCache>
                <c:ptCount val="1"/>
                <c:pt idx="0">
                  <c:v>Level 1 - Universal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Summary!$B$9:$D$9</c:f>
              <c:strCache>
                <c:ptCount val="3"/>
                <c:pt idx="0">
                  <c:v>JAN</c:v>
                </c:pt>
                <c:pt idx="1">
                  <c:v>FEB</c:v>
                </c:pt>
                <c:pt idx="2">
                  <c:v>MAR</c:v>
                </c:pt>
              </c:strCache>
            </c:strRef>
          </c:cat>
          <c:val>
            <c:numRef>
              <c:f>Summary!$B$10:$D$10</c:f>
              <c:numCache>
                <c:formatCode>General</c:formatCode>
                <c:ptCount val="3"/>
                <c:pt idx="0">
                  <c:v>204</c:v>
                </c:pt>
                <c:pt idx="1">
                  <c:v>203</c:v>
                </c:pt>
                <c:pt idx="2">
                  <c:v>255</c:v>
                </c:pt>
              </c:numCache>
            </c:numRef>
          </c:val>
          <c:extLst>
            <c:ext xmlns:c16="http://schemas.microsoft.com/office/drawing/2014/chart" uri="{C3380CC4-5D6E-409C-BE32-E72D297353CC}">
              <c16:uniqueId val="{00000000-9B60-40D4-BDC4-219C787B49CB}"/>
            </c:ext>
          </c:extLst>
        </c:ser>
        <c:ser>
          <c:idx val="1"/>
          <c:order val="1"/>
          <c:tx>
            <c:strRef>
              <c:f>Summary!$A$11</c:f>
              <c:strCache>
                <c:ptCount val="1"/>
                <c:pt idx="0">
                  <c:v>Level 2 - Early Help</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Summary!$B$9:$D$9</c:f>
              <c:strCache>
                <c:ptCount val="3"/>
                <c:pt idx="0">
                  <c:v>JAN</c:v>
                </c:pt>
                <c:pt idx="1">
                  <c:v>FEB</c:v>
                </c:pt>
                <c:pt idx="2">
                  <c:v>MAR</c:v>
                </c:pt>
              </c:strCache>
            </c:strRef>
          </c:cat>
          <c:val>
            <c:numRef>
              <c:f>Summary!$B$11:$D$11</c:f>
              <c:numCache>
                <c:formatCode>General</c:formatCode>
                <c:ptCount val="3"/>
                <c:pt idx="0">
                  <c:v>320</c:v>
                </c:pt>
                <c:pt idx="1">
                  <c:v>303</c:v>
                </c:pt>
                <c:pt idx="2">
                  <c:v>324</c:v>
                </c:pt>
              </c:numCache>
            </c:numRef>
          </c:val>
          <c:extLst>
            <c:ext xmlns:c16="http://schemas.microsoft.com/office/drawing/2014/chart" uri="{C3380CC4-5D6E-409C-BE32-E72D297353CC}">
              <c16:uniqueId val="{00000001-9B60-40D4-BDC4-219C787B49CB}"/>
            </c:ext>
          </c:extLst>
        </c:ser>
        <c:ser>
          <c:idx val="2"/>
          <c:order val="2"/>
          <c:tx>
            <c:strRef>
              <c:f>Summary!$A$12</c:f>
              <c:strCache>
                <c:ptCount val="1"/>
                <c:pt idx="0">
                  <c:v>Level 3 - Targeted Early Help</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Summary!$B$9:$D$9</c:f>
              <c:strCache>
                <c:ptCount val="3"/>
                <c:pt idx="0">
                  <c:v>JAN</c:v>
                </c:pt>
                <c:pt idx="1">
                  <c:v>FEB</c:v>
                </c:pt>
                <c:pt idx="2">
                  <c:v>MAR</c:v>
                </c:pt>
              </c:strCache>
            </c:strRef>
          </c:cat>
          <c:val>
            <c:numRef>
              <c:f>Summary!$B$12:$D$12</c:f>
              <c:numCache>
                <c:formatCode>General</c:formatCode>
                <c:ptCount val="3"/>
                <c:pt idx="0">
                  <c:v>235</c:v>
                </c:pt>
                <c:pt idx="1">
                  <c:v>211</c:v>
                </c:pt>
                <c:pt idx="2">
                  <c:v>204</c:v>
                </c:pt>
              </c:numCache>
            </c:numRef>
          </c:val>
          <c:extLst>
            <c:ext xmlns:c16="http://schemas.microsoft.com/office/drawing/2014/chart" uri="{C3380CC4-5D6E-409C-BE32-E72D297353CC}">
              <c16:uniqueId val="{00000002-9B60-40D4-BDC4-219C787B49CB}"/>
            </c:ext>
          </c:extLst>
        </c:ser>
        <c:ser>
          <c:idx val="3"/>
          <c:order val="3"/>
          <c:tx>
            <c:strRef>
              <c:f>Summary!$A$13</c:f>
              <c:strCache>
                <c:ptCount val="1"/>
                <c:pt idx="0">
                  <c:v>Level 4 - Targeted Complex/Significant Needs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Summary!$B$9:$D$9</c:f>
              <c:strCache>
                <c:ptCount val="3"/>
                <c:pt idx="0">
                  <c:v>JAN</c:v>
                </c:pt>
                <c:pt idx="1">
                  <c:v>FEB</c:v>
                </c:pt>
                <c:pt idx="2">
                  <c:v>MAR</c:v>
                </c:pt>
              </c:strCache>
            </c:strRef>
          </c:cat>
          <c:val>
            <c:numRef>
              <c:f>Summary!$B$13:$D$13</c:f>
              <c:numCache>
                <c:formatCode>General</c:formatCode>
                <c:ptCount val="3"/>
                <c:pt idx="0">
                  <c:v>145</c:v>
                </c:pt>
                <c:pt idx="1">
                  <c:v>164</c:v>
                </c:pt>
                <c:pt idx="2">
                  <c:v>121</c:v>
                </c:pt>
              </c:numCache>
            </c:numRef>
          </c:val>
          <c:extLst>
            <c:ext xmlns:c16="http://schemas.microsoft.com/office/drawing/2014/chart" uri="{C3380CC4-5D6E-409C-BE32-E72D297353CC}">
              <c16:uniqueId val="{00000003-9B60-40D4-BDC4-219C787B49CB}"/>
            </c:ext>
          </c:extLst>
        </c:ser>
        <c:dLbls>
          <c:showLegendKey val="0"/>
          <c:showVal val="0"/>
          <c:showCatName val="0"/>
          <c:showSerName val="0"/>
          <c:showPercent val="0"/>
          <c:showBubbleSize val="0"/>
        </c:dLbls>
        <c:gapWidth val="219"/>
        <c:overlap val="-27"/>
        <c:axId val="326776816"/>
        <c:axId val="317734832"/>
      </c:barChart>
      <c:catAx>
        <c:axId val="326776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7734832"/>
        <c:crosses val="autoZero"/>
        <c:auto val="1"/>
        <c:lblAlgn val="ctr"/>
        <c:lblOffset val="100"/>
        <c:noMultiLvlLbl val="0"/>
      </c:catAx>
      <c:valAx>
        <c:axId val="317734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6776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GB" sz="1400" b="1" dirty="0"/>
              <a:t>Age Band of Total Contacts</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Summary!$B$33</c:f>
              <c:strCache>
                <c:ptCount val="1"/>
                <c:pt idx="0">
                  <c:v>Total Contacts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D51-4029-A63B-BA2D1EB1FF9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D51-4029-A63B-BA2D1EB1FF91}"/>
              </c:ext>
            </c:extLst>
          </c:dPt>
          <c:dLbls>
            <c:dLbl>
              <c:idx val="0"/>
              <c:layout>
                <c:manualLayout>
                  <c:x val="0.10373450677937134"/>
                  <c:y val="0.10875979005262613"/>
                </c:manualLayout>
              </c:layout>
              <c:spPr>
                <a:xfrm>
                  <a:off x="2230472" y="446617"/>
                  <a:ext cx="509546" cy="476455"/>
                </a:xfrm>
                <a:solidFill>
                  <a:sysClr val="window" lastClr="FFFFFF"/>
                </a:solidFill>
                <a:ln w="9525" cap="flat" cmpd="sng" algn="ctr">
                  <a:solidFill>
                    <a:sysClr val="windowText" lastClr="000000">
                      <a:lumMod val="25000"/>
                      <a:lumOff val="75000"/>
                    </a:sysClr>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104885"/>
                        <a:gd name="adj2" fmla="val 23948"/>
                      </a:avLst>
                    </a:prstGeom>
                    <a:noFill/>
                    <a:ln>
                      <a:noFill/>
                    </a:ln>
                  </c15:spPr>
                  <c15:layout>
                    <c:manualLayout>
                      <c:w val="0.16119475534453723"/>
                      <c:h val="0.25525792593124369"/>
                    </c:manualLayout>
                  </c15:layout>
                </c:ext>
                <c:ext xmlns:c16="http://schemas.microsoft.com/office/drawing/2014/chart" uri="{C3380CC4-5D6E-409C-BE32-E72D297353CC}">
                  <c16:uniqueId val="{00000001-7D51-4029-A63B-BA2D1EB1FF91}"/>
                </c:ext>
              </c:extLst>
            </c:dLbl>
            <c:dLbl>
              <c:idx val="1"/>
              <c:layout>
                <c:manualLayout>
                  <c:x val="-7.7599748840912017E-2"/>
                  <c:y val="-1.1329914929204104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6933770416649524"/>
                      <c:h val="0.22804212876822266"/>
                    </c:manualLayout>
                  </c15:layout>
                </c:ext>
                <c:ext xmlns:c16="http://schemas.microsoft.com/office/drawing/2014/chart" uri="{C3380CC4-5D6E-409C-BE32-E72D297353CC}">
                  <c16:uniqueId val="{00000003-7D51-4029-A63B-BA2D1EB1FF9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Summary!$A$34:$A$35</c:f>
              <c:strCache>
                <c:ptCount val="2"/>
                <c:pt idx="0">
                  <c:v>0 to 5</c:v>
                </c:pt>
                <c:pt idx="1">
                  <c:v>6 to 18</c:v>
                </c:pt>
              </c:strCache>
            </c:strRef>
          </c:cat>
          <c:val>
            <c:numRef>
              <c:f>Summary!$B$34:$B$35</c:f>
              <c:numCache>
                <c:formatCode>General</c:formatCode>
                <c:ptCount val="2"/>
                <c:pt idx="0">
                  <c:v>753</c:v>
                </c:pt>
                <c:pt idx="1">
                  <c:v>1936</c:v>
                </c:pt>
              </c:numCache>
            </c:numRef>
          </c:val>
          <c:extLst>
            <c:ext xmlns:c16="http://schemas.microsoft.com/office/drawing/2014/chart" uri="{C3380CC4-5D6E-409C-BE32-E72D297353CC}">
              <c16:uniqueId val="{00000004-7D51-4029-A63B-BA2D1EB1FF91}"/>
            </c:ext>
          </c:extLst>
        </c:ser>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Total Strats in Q2</a:t>
            </a:r>
          </a:p>
        </c:rich>
      </c:tx>
      <c:layout>
        <c:manualLayout>
          <c:xMode val="edge"/>
          <c:yMode val="edge"/>
          <c:x val="5.6695860385872821E-2"/>
          <c:y val="5.172413793103448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6.919371920615186E-2"/>
          <c:y val="0.61108584487283912"/>
          <c:w val="0.84055993000874896"/>
          <c:h val="0.3716727758168160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GB" sz="1600" b="1"/>
              <a:t>Total Strats in</a:t>
            </a:r>
            <a:r>
              <a:rPr lang="en-GB" sz="1600" b="1" baseline="0"/>
              <a:t> Q4</a:t>
            </a:r>
            <a:endParaRPr lang="en-GB" sz="1600" b="1"/>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rgbClr val="ED7D31"/>
            </a:solidFill>
            <a:ln>
              <a:noFill/>
            </a:ln>
            <a:effectLst/>
          </c:spPr>
          <c:invertIfNegative val="0"/>
          <c:dLbls>
            <c:dLbl>
              <c:idx val="0"/>
              <c:tx>
                <c:rich>
                  <a:bodyPr/>
                  <a:lstStyle/>
                  <a:p>
                    <a:fld id="{36B52BA1-23D8-46E0-A30A-D6D5762F5CEC}" type="CELLRANGE">
                      <a:rPr lang="en-US"/>
                      <a:pPr/>
                      <a:t>[CELLRANGE]</a:t>
                    </a:fld>
                    <a:endParaRPr lang="en-GB"/>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2BA9-450D-9D89-71C0A37D1C5B}"/>
                </c:ext>
              </c:extLst>
            </c:dLbl>
            <c:dLbl>
              <c:idx val="1"/>
              <c:tx>
                <c:rich>
                  <a:bodyPr/>
                  <a:lstStyle/>
                  <a:p>
                    <a:fld id="{ADF56EBB-C3C4-476B-A06A-261D64CF8C49}" type="CELLRANGE">
                      <a:rPr lang="en-US"/>
                      <a:pPr/>
                      <a:t>[CELLRANGE]</a:t>
                    </a:fld>
                    <a:endParaRPr lang="en-GB"/>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2BA9-450D-9D89-71C0A37D1C5B}"/>
                </c:ext>
              </c:extLst>
            </c:dLbl>
            <c:dLbl>
              <c:idx val="2"/>
              <c:tx>
                <c:rich>
                  <a:bodyPr/>
                  <a:lstStyle/>
                  <a:p>
                    <a:fld id="{AD3927E6-4A09-468D-B61D-8E714E5F71E9}" type="CELLRANGE">
                      <a:rPr lang="en-US"/>
                      <a:pPr/>
                      <a:t>[CELLRANGE]</a:t>
                    </a:fld>
                    <a:endParaRPr lang="en-GB"/>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2-2BA9-450D-9D89-71C0A37D1C5B}"/>
                </c:ext>
              </c:extLst>
            </c:dLbl>
            <c:dLbl>
              <c:idx val="3"/>
              <c:tx>
                <c:rich>
                  <a:bodyPr/>
                  <a:lstStyle/>
                  <a:p>
                    <a:fld id="{790CD9F7-CD7D-4EBC-BB4C-061FFD01CFEE}" type="CELLRANGE">
                      <a:rPr lang="en-US"/>
                      <a:pPr/>
                      <a:t>[CELLRANGE]</a:t>
                    </a:fld>
                    <a:endParaRPr lang="en-GB"/>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2BA9-450D-9D89-71C0A37D1C5B}"/>
                </c:ext>
              </c:extLst>
            </c:dLbl>
            <c:dLbl>
              <c:idx val="4"/>
              <c:tx>
                <c:rich>
                  <a:bodyPr/>
                  <a:lstStyle/>
                  <a:p>
                    <a:fld id="{24DB91C6-F4CD-40DF-955E-37B0D139D7FD}" type="CELLRANGE">
                      <a:rPr lang="en-US"/>
                      <a:pPr/>
                      <a:t>[CELLRANGE]</a:t>
                    </a:fld>
                    <a:endParaRPr lang="en-GB"/>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2BA9-450D-9D89-71C0A37D1C5B}"/>
                </c:ext>
              </c:extLst>
            </c:dLbl>
            <c:dLbl>
              <c:idx val="5"/>
              <c:tx>
                <c:rich>
                  <a:bodyPr/>
                  <a:lstStyle/>
                  <a:p>
                    <a:fld id="{98625701-6934-439B-8F51-B02705074CD2}" type="CELLRANGE">
                      <a:rPr lang="en-US"/>
                      <a:pPr/>
                      <a:t>[CELLRANGE]</a:t>
                    </a:fld>
                    <a:endParaRPr lang="en-GB"/>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2BA9-450D-9D89-71C0A37D1C5B}"/>
                </c:ext>
              </c:extLst>
            </c:dLbl>
            <c:dLbl>
              <c:idx val="6"/>
              <c:tx>
                <c:rich>
                  <a:bodyPr/>
                  <a:lstStyle/>
                  <a:p>
                    <a:fld id="{07C13D42-6FF1-420F-B23C-C4AEC0648896}" type="CELLRANGE">
                      <a:rPr lang="en-US"/>
                      <a:pPr/>
                      <a:t>[CELLRANGE]</a:t>
                    </a:fld>
                    <a:endParaRPr lang="en-GB"/>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2BA9-450D-9D89-71C0A37D1C5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pPr xmlns:c15="http://schemas.microsoft.com/office/drawing/2012/chart">
                  <a:prstGeom prst="roundRect">
                    <a:avLst/>
                  </a:prstGeom>
                  <a:noFill/>
                  <a:ln>
                    <a:noFill/>
                  </a:ln>
                </c15:spPr>
                <c15:showDataLabelsRange val="1"/>
                <c15:showLeaderLines val="0"/>
              </c:ext>
            </c:extLst>
          </c:dLbls>
          <c:cat>
            <c:strRef>
              <c:f>Summary!$A$51:$A$57</c:f>
              <c:strCache>
                <c:ptCount val="7"/>
                <c:pt idx="0">
                  <c:v>Follow-Up Strategy Discussion</c:v>
                </c:pt>
                <c:pt idx="1">
                  <c:v>No Further Action</c:v>
                </c:pt>
                <c:pt idx="2">
                  <c:v>Police Investigation</c:v>
                </c:pt>
                <c:pt idx="3">
                  <c:v>Progress to Early Help Episod</c:v>
                </c:pt>
                <c:pt idx="4">
                  <c:v>Referral to Other Agency</c:v>
                </c:pt>
                <c:pt idx="5">
                  <c:v>Section 47 Enquiries</c:v>
                </c:pt>
                <c:pt idx="6">
                  <c:v>Social Work Assessment</c:v>
                </c:pt>
              </c:strCache>
            </c:strRef>
          </c:cat>
          <c:val>
            <c:numRef>
              <c:f>Summary!$B$51:$B$57</c:f>
              <c:numCache>
                <c:formatCode>General</c:formatCode>
                <c:ptCount val="7"/>
                <c:pt idx="0">
                  <c:v>6</c:v>
                </c:pt>
                <c:pt idx="1">
                  <c:v>19</c:v>
                </c:pt>
                <c:pt idx="2">
                  <c:v>16</c:v>
                </c:pt>
                <c:pt idx="3">
                  <c:v>10</c:v>
                </c:pt>
                <c:pt idx="4">
                  <c:v>4</c:v>
                </c:pt>
                <c:pt idx="5">
                  <c:v>167</c:v>
                </c:pt>
                <c:pt idx="6">
                  <c:v>16</c:v>
                </c:pt>
              </c:numCache>
            </c:numRef>
          </c:val>
          <c:extLst>
            <c:ext xmlns:c15="http://schemas.microsoft.com/office/drawing/2012/chart" uri="{02D57815-91ED-43cb-92C2-25804820EDAC}">
              <c15:datalabelsRange>
                <c15:f>Summary!$C$51:$C$57</c15:f>
                <c15:dlblRangeCache>
                  <c:ptCount val="7"/>
                  <c:pt idx="0">
                    <c:v>3%</c:v>
                  </c:pt>
                  <c:pt idx="1">
                    <c:v>8%</c:v>
                  </c:pt>
                  <c:pt idx="2">
                    <c:v>7%</c:v>
                  </c:pt>
                  <c:pt idx="3">
                    <c:v>4%</c:v>
                  </c:pt>
                  <c:pt idx="4">
                    <c:v>2%</c:v>
                  </c:pt>
                  <c:pt idx="5">
                    <c:v>70%</c:v>
                  </c:pt>
                  <c:pt idx="6">
                    <c:v>7%</c:v>
                  </c:pt>
                </c15:dlblRangeCache>
              </c15:datalabelsRange>
            </c:ext>
            <c:ext xmlns:c16="http://schemas.microsoft.com/office/drawing/2014/chart" uri="{C3380CC4-5D6E-409C-BE32-E72D297353CC}">
              <c16:uniqueId val="{00000007-2BA9-450D-9D89-71C0A37D1C5B}"/>
            </c:ext>
          </c:extLst>
        </c:ser>
        <c:dLbls>
          <c:showLegendKey val="0"/>
          <c:showVal val="0"/>
          <c:showCatName val="0"/>
          <c:showSerName val="0"/>
          <c:showPercent val="0"/>
          <c:showBubbleSize val="0"/>
        </c:dLbls>
        <c:gapWidth val="182"/>
        <c:axId val="326475280"/>
        <c:axId val="2133679520"/>
        <c:extLst>
          <c:ext xmlns:c15="http://schemas.microsoft.com/office/drawing/2012/chart" uri="{02D57815-91ED-43cb-92C2-25804820EDAC}">
            <c15:filteredBarSeries>
              <c15:ser>
                <c:idx val="1"/>
                <c:order val="1"/>
                <c:spPr>
                  <a:solidFill>
                    <a:schemeClr val="accent2"/>
                  </a:solidFill>
                  <a:ln>
                    <a:noFill/>
                  </a:ln>
                  <a:effectLst/>
                </c:spPr>
                <c:invertIfNegative val="0"/>
                <c:cat>
                  <c:strRef>
                    <c:extLst>
                      <c:ext uri="{02D57815-91ED-43cb-92C2-25804820EDAC}">
                        <c15:formulaRef>
                          <c15:sqref>Summary!$A$51:$A$57</c15:sqref>
                        </c15:formulaRef>
                      </c:ext>
                    </c:extLst>
                    <c:strCache>
                      <c:ptCount val="7"/>
                      <c:pt idx="0">
                        <c:v>Follow-Up Strategy Discussion</c:v>
                      </c:pt>
                      <c:pt idx="1">
                        <c:v>No Further Action</c:v>
                      </c:pt>
                      <c:pt idx="2">
                        <c:v>Police Investigation</c:v>
                      </c:pt>
                      <c:pt idx="3">
                        <c:v>Progress to Early Help Episod</c:v>
                      </c:pt>
                      <c:pt idx="4">
                        <c:v>Referral to Other Agency</c:v>
                      </c:pt>
                      <c:pt idx="5">
                        <c:v>Section 47 Enquiries</c:v>
                      </c:pt>
                      <c:pt idx="6">
                        <c:v>Social Work Assessment</c:v>
                      </c:pt>
                    </c:strCache>
                  </c:strRef>
                </c:cat>
                <c:val>
                  <c:numRef>
                    <c:extLst>
                      <c:ext uri="{02D57815-91ED-43cb-92C2-25804820EDAC}">
                        <c15:formulaRef>
                          <c15:sqref>Summary!$C$51:$C$57</c15:sqref>
                        </c15:formulaRef>
                      </c:ext>
                    </c:extLst>
                    <c:numCache>
                      <c:formatCode>0%</c:formatCode>
                      <c:ptCount val="7"/>
                      <c:pt idx="0">
                        <c:v>2.5210084033613446E-2</c:v>
                      </c:pt>
                      <c:pt idx="1">
                        <c:v>7.9831932773109238E-2</c:v>
                      </c:pt>
                      <c:pt idx="2">
                        <c:v>6.7226890756302518E-2</c:v>
                      </c:pt>
                      <c:pt idx="3">
                        <c:v>4.2016806722689079E-2</c:v>
                      </c:pt>
                      <c:pt idx="4">
                        <c:v>1.680672268907563E-2</c:v>
                      </c:pt>
                      <c:pt idx="5">
                        <c:v>0.70168067226890751</c:v>
                      </c:pt>
                      <c:pt idx="6">
                        <c:v>6.7226890756302518E-2</c:v>
                      </c:pt>
                    </c:numCache>
                  </c:numRef>
                </c:val>
                <c:extLst>
                  <c:ext xmlns:c16="http://schemas.microsoft.com/office/drawing/2014/chart" uri="{C3380CC4-5D6E-409C-BE32-E72D297353CC}">
                    <c16:uniqueId val="{00000008-2BA9-450D-9D89-71C0A37D1C5B}"/>
                  </c:ext>
                </c:extLst>
              </c15:ser>
            </c15:filteredBarSeries>
          </c:ext>
        </c:extLst>
      </c:barChart>
      <c:catAx>
        <c:axId val="3264752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133679520"/>
        <c:crosses val="autoZero"/>
        <c:auto val="1"/>
        <c:lblAlgn val="ctr"/>
        <c:lblOffset val="100"/>
        <c:noMultiLvlLbl val="0"/>
      </c:catAx>
      <c:valAx>
        <c:axId val="213367952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3264752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baseline="0">
                <a:effectLst/>
              </a:rPr>
              <a:t>Strategy Meeting Outcomes in </a:t>
            </a:r>
            <a:r>
              <a:rPr lang="en-GB" sz="1400" b="1" i="0" baseline="0">
                <a:effectLst/>
              </a:rPr>
              <a:t>JANUARY</a:t>
            </a:r>
            <a:endParaRPr lang="en-GB"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Summary!$B$39</c:f>
              <c:strCache>
                <c:ptCount val="1"/>
                <c:pt idx="0">
                  <c:v>JAN</c:v>
                </c:pt>
              </c:strCache>
            </c:strRef>
          </c:tx>
          <c:spPr>
            <a:solidFill>
              <a:schemeClr val="accent1"/>
            </a:solidFill>
            <a:ln>
              <a:noFill/>
            </a:ln>
            <a:effectLst/>
          </c:spPr>
          <c:invertIfNegative val="0"/>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oundRect">
                    <a:avLst/>
                  </a:prstGeom>
                  <a:noFill/>
                  <a:ln>
                    <a:noFill/>
                  </a:ln>
                </c15:spPr>
                <c15:showLeaderLines val="0"/>
              </c:ext>
            </c:extLst>
          </c:dLbls>
          <c:cat>
            <c:strRef>
              <c:f>Summary!$A$40:$A$46</c:f>
              <c:strCache>
                <c:ptCount val="7"/>
                <c:pt idx="0">
                  <c:v>Follow-Up Strategy Discussion</c:v>
                </c:pt>
                <c:pt idx="1">
                  <c:v>No Further Action</c:v>
                </c:pt>
                <c:pt idx="2">
                  <c:v>Police Investigation</c:v>
                </c:pt>
                <c:pt idx="3">
                  <c:v>Progress to Early Help Episod</c:v>
                </c:pt>
                <c:pt idx="4">
                  <c:v>Referral to Other Agency</c:v>
                </c:pt>
                <c:pt idx="5">
                  <c:v>Section 47 Enquiries</c:v>
                </c:pt>
                <c:pt idx="6">
                  <c:v>Social Work Assessment</c:v>
                </c:pt>
              </c:strCache>
            </c:strRef>
          </c:cat>
          <c:val>
            <c:numRef>
              <c:f>Summary!$B$40:$B$46</c:f>
              <c:numCache>
                <c:formatCode>General</c:formatCode>
                <c:ptCount val="7"/>
                <c:pt idx="0">
                  <c:v>5</c:v>
                </c:pt>
                <c:pt idx="1">
                  <c:v>5</c:v>
                </c:pt>
                <c:pt idx="2">
                  <c:v>3</c:v>
                </c:pt>
                <c:pt idx="3">
                  <c:v>4</c:v>
                </c:pt>
                <c:pt idx="4">
                  <c:v>2</c:v>
                </c:pt>
                <c:pt idx="5">
                  <c:v>59</c:v>
                </c:pt>
                <c:pt idx="6">
                  <c:v>5</c:v>
                </c:pt>
              </c:numCache>
            </c:numRef>
          </c:val>
          <c:extLst>
            <c:ext xmlns:c16="http://schemas.microsoft.com/office/drawing/2014/chart" uri="{C3380CC4-5D6E-409C-BE32-E72D297353CC}">
              <c16:uniqueId val="{00000000-9F55-4D6E-9ADF-B1A07EA2227B}"/>
            </c:ext>
          </c:extLst>
        </c:ser>
        <c:dLbls>
          <c:showLegendKey val="0"/>
          <c:showVal val="0"/>
          <c:showCatName val="0"/>
          <c:showSerName val="0"/>
          <c:showPercent val="0"/>
          <c:showBubbleSize val="0"/>
        </c:dLbls>
        <c:gapWidth val="182"/>
        <c:axId val="1904163856"/>
        <c:axId val="2084826320"/>
      </c:barChart>
      <c:catAx>
        <c:axId val="1904163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4826320"/>
        <c:crosses val="autoZero"/>
        <c:auto val="1"/>
        <c:lblAlgn val="ctr"/>
        <c:lblOffset val="100"/>
        <c:noMultiLvlLbl val="0"/>
      </c:catAx>
      <c:valAx>
        <c:axId val="208482632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4163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baseline="0">
                <a:effectLst/>
              </a:rPr>
              <a:t>Strategy Meeting Outcomes in </a:t>
            </a:r>
            <a:r>
              <a:rPr lang="en-GB" sz="1400" b="1" i="0" baseline="0">
                <a:effectLst/>
              </a:rPr>
              <a:t>FEBRUARY</a:t>
            </a:r>
            <a:endParaRPr lang="en-GB"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Summary!$C$39</c:f>
              <c:strCache>
                <c:ptCount val="1"/>
                <c:pt idx="0">
                  <c:v>FEB</c:v>
                </c:pt>
              </c:strCache>
            </c:strRef>
          </c:tx>
          <c:spPr>
            <a:solidFill>
              <a:schemeClr val="accent1"/>
            </a:solidFill>
            <a:ln>
              <a:noFill/>
            </a:ln>
            <a:effectLst/>
          </c:spPr>
          <c:invertIfNegative val="0"/>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oundRect">
                    <a:avLst/>
                  </a:prstGeom>
                  <a:noFill/>
                  <a:ln>
                    <a:noFill/>
                  </a:ln>
                </c15:spPr>
                <c15:showLeaderLines val="0"/>
              </c:ext>
            </c:extLst>
          </c:dLbls>
          <c:cat>
            <c:strRef>
              <c:f>Summary!$A$40:$A$46</c:f>
              <c:strCache>
                <c:ptCount val="7"/>
                <c:pt idx="0">
                  <c:v>Follow-Up Strategy Discussion</c:v>
                </c:pt>
                <c:pt idx="1">
                  <c:v>No Further Action</c:v>
                </c:pt>
                <c:pt idx="2">
                  <c:v>Police Investigation</c:v>
                </c:pt>
                <c:pt idx="3">
                  <c:v>Progress to Early Help Episod</c:v>
                </c:pt>
                <c:pt idx="4">
                  <c:v>Referral to Other Agency</c:v>
                </c:pt>
                <c:pt idx="5">
                  <c:v>Section 47 Enquiries</c:v>
                </c:pt>
                <c:pt idx="6">
                  <c:v>Social Work Assessment</c:v>
                </c:pt>
              </c:strCache>
            </c:strRef>
          </c:cat>
          <c:val>
            <c:numRef>
              <c:f>Summary!$C$40:$C$46</c:f>
              <c:numCache>
                <c:formatCode>General</c:formatCode>
                <c:ptCount val="7"/>
                <c:pt idx="0">
                  <c:v>0</c:v>
                </c:pt>
                <c:pt idx="1">
                  <c:v>5</c:v>
                </c:pt>
                <c:pt idx="2">
                  <c:v>5</c:v>
                </c:pt>
                <c:pt idx="3">
                  <c:v>5</c:v>
                </c:pt>
                <c:pt idx="4">
                  <c:v>0</c:v>
                </c:pt>
                <c:pt idx="5">
                  <c:v>54</c:v>
                </c:pt>
                <c:pt idx="6">
                  <c:v>7</c:v>
                </c:pt>
              </c:numCache>
            </c:numRef>
          </c:val>
          <c:extLst>
            <c:ext xmlns:c16="http://schemas.microsoft.com/office/drawing/2014/chart" uri="{C3380CC4-5D6E-409C-BE32-E72D297353CC}">
              <c16:uniqueId val="{00000000-04D2-4CD0-845F-9EE9F5379555}"/>
            </c:ext>
          </c:extLst>
        </c:ser>
        <c:dLbls>
          <c:showLegendKey val="0"/>
          <c:showVal val="0"/>
          <c:showCatName val="0"/>
          <c:showSerName val="0"/>
          <c:showPercent val="0"/>
          <c:showBubbleSize val="0"/>
        </c:dLbls>
        <c:gapWidth val="182"/>
        <c:axId val="399799504"/>
        <c:axId val="2133673760"/>
      </c:barChart>
      <c:catAx>
        <c:axId val="3997995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3673760"/>
        <c:crosses val="autoZero"/>
        <c:auto val="1"/>
        <c:lblAlgn val="ctr"/>
        <c:lblOffset val="100"/>
        <c:noMultiLvlLbl val="0"/>
      </c:catAx>
      <c:valAx>
        <c:axId val="213367376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997995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baseline="0">
                <a:effectLst/>
              </a:rPr>
              <a:t>Strategy Meeting Outcomes in </a:t>
            </a:r>
            <a:r>
              <a:rPr lang="en-GB" sz="1400" b="1" i="0" baseline="0">
                <a:effectLst/>
              </a:rPr>
              <a:t>MARCH</a:t>
            </a:r>
            <a:endParaRPr lang="en-GB"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Summary!$D$39</c:f>
              <c:strCache>
                <c:ptCount val="1"/>
                <c:pt idx="0">
                  <c:v>MAR</c:v>
                </c:pt>
              </c:strCache>
            </c:strRef>
          </c:tx>
          <c:spPr>
            <a:solidFill>
              <a:schemeClr val="accent1"/>
            </a:solidFill>
            <a:ln>
              <a:noFill/>
            </a:ln>
            <a:effectLst/>
          </c:spPr>
          <c:invertIfNegative val="0"/>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oundRect">
                    <a:avLst/>
                  </a:prstGeom>
                  <a:noFill/>
                  <a:ln>
                    <a:noFill/>
                  </a:ln>
                </c15:spPr>
                <c15:showLeaderLines val="0"/>
              </c:ext>
            </c:extLst>
          </c:dLbls>
          <c:cat>
            <c:strRef>
              <c:f>Summary!$A$40:$A$46</c:f>
              <c:strCache>
                <c:ptCount val="7"/>
                <c:pt idx="0">
                  <c:v>Follow-Up Strategy Discussion</c:v>
                </c:pt>
                <c:pt idx="1">
                  <c:v>No Further Action</c:v>
                </c:pt>
                <c:pt idx="2">
                  <c:v>Police Investigation</c:v>
                </c:pt>
                <c:pt idx="3">
                  <c:v>Progress to Early Help Episod</c:v>
                </c:pt>
                <c:pt idx="4">
                  <c:v>Referral to Other Agency</c:v>
                </c:pt>
                <c:pt idx="5">
                  <c:v>Section 47 Enquiries</c:v>
                </c:pt>
                <c:pt idx="6">
                  <c:v>Social Work Assessment</c:v>
                </c:pt>
              </c:strCache>
            </c:strRef>
          </c:cat>
          <c:val>
            <c:numRef>
              <c:f>Summary!$D$40:$D$46</c:f>
              <c:numCache>
                <c:formatCode>General</c:formatCode>
                <c:ptCount val="7"/>
                <c:pt idx="0">
                  <c:v>1</c:v>
                </c:pt>
                <c:pt idx="1">
                  <c:v>9</c:v>
                </c:pt>
                <c:pt idx="2">
                  <c:v>8</c:v>
                </c:pt>
                <c:pt idx="3">
                  <c:v>1</c:v>
                </c:pt>
                <c:pt idx="4">
                  <c:v>2</c:v>
                </c:pt>
                <c:pt idx="5">
                  <c:v>54</c:v>
                </c:pt>
                <c:pt idx="6">
                  <c:v>4</c:v>
                </c:pt>
              </c:numCache>
            </c:numRef>
          </c:val>
          <c:extLst>
            <c:ext xmlns:c16="http://schemas.microsoft.com/office/drawing/2014/chart" uri="{C3380CC4-5D6E-409C-BE32-E72D297353CC}">
              <c16:uniqueId val="{00000000-727E-403C-8072-749ABC26E415}"/>
            </c:ext>
          </c:extLst>
        </c:ser>
        <c:dLbls>
          <c:showLegendKey val="0"/>
          <c:showVal val="0"/>
          <c:showCatName val="0"/>
          <c:showSerName val="0"/>
          <c:showPercent val="0"/>
          <c:showBubbleSize val="0"/>
        </c:dLbls>
        <c:gapWidth val="182"/>
        <c:axId val="302869488"/>
        <c:axId val="340905456"/>
      </c:barChart>
      <c:catAx>
        <c:axId val="3028694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0905456"/>
        <c:crosses val="autoZero"/>
        <c:auto val="1"/>
        <c:lblAlgn val="ctr"/>
        <c:lblOffset val="100"/>
        <c:noMultiLvlLbl val="0"/>
      </c:catAx>
      <c:valAx>
        <c:axId val="3409054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2869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Summary!$A$18:$A$22</cx:f>
        <cx:lvl ptCount="5">
          <cx:pt idx="0">Family Dysfunction</cx:pt>
          <cx:pt idx="1">Neglect</cx:pt>
          <cx:pt idx="2">Domestic Abuse</cx:pt>
          <cx:pt idx="3">Parental Acrimony/Allegations/Contact Issues</cx:pt>
          <cx:pt idx="4">Physical Abuse</cx:pt>
        </cx:lvl>
      </cx:strDim>
      <cx:numDim type="val">
        <cx:f>Summary!$D$18:$D$22</cx:f>
        <cx:lvl ptCount="5" formatCode="0%">
          <cx:pt idx="0">0.13276310896243956</cx:pt>
          <cx:pt idx="1">0.12197843064336185</cx:pt>
          <cx:pt idx="2">0.087393082930457416</cx:pt>
          <cx:pt idx="3">0.070286351803644481</cx:pt>
          <cx:pt idx="4">0.062104871699516548</cx:pt>
        </cx:lvl>
      </cx:numDim>
    </cx:data>
  </cx:chartData>
  <cx:chart>
    <cx:title pos="t" align="ctr" overlay="0">
      <cx:tx>
        <cx:txData>
          <cx:v>Compass top 5 Contact reasons in Quarter 4</cx:v>
        </cx:txData>
      </cx:tx>
      <cx:txPr>
        <a:bodyPr spcFirstLastPara="1" vertOverflow="ellipsis" horzOverflow="overflow" wrap="square" lIns="0" tIns="0" rIns="0" bIns="0" anchor="ctr" anchorCtr="1"/>
        <a:lstStyle/>
        <a:p>
          <a:pPr algn="ctr" rtl="0">
            <a:defRPr sz="1600" b="1"/>
          </a:pPr>
          <a:r>
            <a:rPr lang="en-US" sz="1600" b="1" i="0" u="none" strike="noStrike" baseline="0">
              <a:solidFill>
                <a:sysClr val="windowText" lastClr="000000">
                  <a:lumMod val="65000"/>
                  <a:lumOff val="35000"/>
                </a:sysClr>
              </a:solidFill>
              <a:latin typeface="Calibri" panose="020F0502020204030204"/>
            </a:rPr>
            <a:t>Compass top 5 Contact reasons in Quarter 4</a:t>
          </a:r>
        </a:p>
      </cx:txPr>
    </cx:title>
    <cx:plotArea>
      <cx:plotAreaRegion>
        <cx:series layoutId="funnel" uniqueId="{03C2BEA2-64E6-4AFA-B4FC-BDAA5AB2B5DB}">
          <cx:dataLabels>
            <cx:visibility seriesName="0" categoryName="0" value="1"/>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1400"/>
            </a:pPr>
            <a:endParaRPr lang="en-US" sz="1400" b="0" i="0" u="none" strike="noStrike" baseline="0">
              <a:solidFill>
                <a:prstClr val="black">
                  <a:lumMod val="65000"/>
                  <a:lumOff val="35000"/>
                </a:prstClr>
              </a:solidFill>
              <a:latin typeface="Calibri" panose="020F0502020204030204"/>
            </a:endParaRPr>
          </a:p>
        </cx:txPr>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Summary!$A$26:$A$30</cx:f>
        <cx:lvl ptCount="5">
          <cx:pt idx="0">Schools</cx:pt>
          <cx:pt idx="1">Health services</cx:pt>
          <cx:pt idx="2">Individual</cx:pt>
          <cx:pt idx="3">LA services</cx:pt>
          <cx:pt idx="4">Police</cx:pt>
        </cx:lvl>
      </cx:strDim>
      <cx:numDim type="val">
        <cx:f>Summary!$D$26:$D$30</cx:f>
        <cx:lvl ptCount="5" formatCode="0%">
          <cx:pt idx="0">0.25</cx:pt>
          <cx:pt idx="1">0.16</cx:pt>
          <cx:pt idx="2">0.14000000000000001</cx:pt>
          <cx:pt idx="3">0.12</cx:pt>
          <cx:pt idx="4">0.089999999999999997</cx:pt>
        </cx:lvl>
      </cx:numDim>
    </cx:data>
  </cx:chartData>
  <cx:chart>
    <cx:title pos="t" align="ctr" overlay="0">
      <cx:tx>
        <cx:txData>
          <cx:v>Compass top 5 referrers in Quarter 4</cx:v>
        </cx:txData>
      </cx:tx>
      <cx:txPr>
        <a:bodyPr spcFirstLastPara="1" vertOverflow="ellipsis" horzOverflow="overflow" wrap="square" lIns="0" tIns="0" rIns="0" bIns="0" anchor="ctr" anchorCtr="1"/>
        <a:lstStyle/>
        <a:p>
          <a:pPr algn="ctr" rtl="0">
            <a:defRPr sz="1600" b="1"/>
          </a:pPr>
          <a:r>
            <a:rPr lang="en-US" sz="1600" b="1" i="0" u="none" strike="noStrike" baseline="0">
              <a:solidFill>
                <a:sysClr val="windowText" lastClr="000000">
                  <a:lumMod val="65000"/>
                  <a:lumOff val="35000"/>
                </a:sysClr>
              </a:solidFill>
              <a:latin typeface="Calibri" panose="020F0502020204030204"/>
            </a:rPr>
            <a:t>Compass top 5 referrers in Quarter 4</a:t>
          </a:r>
        </a:p>
      </cx:txPr>
    </cx:title>
    <cx:plotArea>
      <cx:plotAreaRegion>
        <cx:series layoutId="funnel" uniqueId="{DBD9F77F-4226-483C-BAE2-AD6BB783C44F}">
          <cx:dataLabels>
            <cx:visibility seriesName="0" categoryName="0" value="1"/>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1400"/>
            </a:pPr>
            <a:endParaRPr lang="en-US" sz="1400" b="0" i="0" u="none" strike="noStrike" baseline="0">
              <a:solidFill>
                <a:prstClr val="black">
                  <a:lumMod val="65000"/>
                  <a:lumOff val="35000"/>
                </a:prstClr>
              </a:solidFill>
              <a:latin typeface="Calibri" panose="020F0502020204030204"/>
            </a:endParaRPr>
          </a:p>
        </cx:txPr>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D747AA-03F8-4B7F-8D37-2C20D9C94645}" type="datetimeFigureOut">
              <a:rPr lang="en-GB" smtClean="0"/>
              <a:t>08/05/2024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B31E3C-06C0-4763-82D6-DA2EE3D48307}" type="slidenum">
              <a:rPr lang="en-GB" smtClean="0"/>
              <a:t>‹#›</a:t>
            </a:fld>
            <a:endParaRPr lang="en-GB"/>
          </a:p>
        </p:txBody>
      </p:sp>
    </p:spTree>
    <p:extLst>
      <p:ext uri="{BB962C8B-B14F-4D97-AF65-F5344CB8AC3E}">
        <p14:creationId xmlns:p14="http://schemas.microsoft.com/office/powerpoint/2010/main" val="2398008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B31E3C-06C0-4763-82D6-DA2EE3D48307}" type="slidenum">
              <a:rPr lang="en-GB" smtClean="0"/>
              <a:t>4</a:t>
            </a:fld>
            <a:endParaRPr lang="en-GB"/>
          </a:p>
        </p:txBody>
      </p:sp>
    </p:spTree>
    <p:extLst>
      <p:ext uri="{BB962C8B-B14F-4D97-AF65-F5344CB8AC3E}">
        <p14:creationId xmlns:p14="http://schemas.microsoft.com/office/powerpoint/2010/main" val="264494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B31E3C-06C0-4763-82D6-DA2EE3D48307}" type="slidenum">
              <a:rPr lang="en-GB" smtClean="0"/>
              <a:t>5</a:t>
            </a:fld>
            <a:endParaRPr lang="en-GB"/>
          </a:p>
        </p:txBody>
      </p:sp>
    </p:spTree>
    <p:extLst>
      <p:ext uri="{BB962C8B-B14F-4D97-AF65-F5344CB8AC3E}">
        <p14:creationId xmlns:p14="http://schemas.microsoft.com/office/powerpoint/2010/main" val="1272666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B31E3C-06C0-4763-82D6-DA2EE3D48307}" type="slidenum">
              <a:rPr lang="en-GB" smtClean="0"/>
              <a:t>7</a:t>
            </a:fld>
            <a:endParaRPr lang="en-GB"/>
          </a:p>
        </p:txBody>
      </p:sp>
    </p:spTree>
    <p:extLst>
      <p:ext uri="{BB962C8B-B14F-4D97-AF65-F5344CB8AC3E}">
        <p14:creationId xmlns:p14="http://schemas.microsoft.com/office/powerpoint/2010/main" val="1362475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B31E3C-06C0-4763-82D6-DA2EE3D48307}" type="slidenum">
              <a:rPr lang="en-GB" smtClean="0"/>
              <a:t>12</a:t>
            </a:fld>
            <a:endParaRPr lang="en-GB"/>
          </a:p>
        </p:txBody>
      </p:sp>
    </p:spTree>
    <p:extLst>
      <p:ext uri="{BB962C8B-B14F-4D97-AF65-F5344CB8AC3E}">
        <p14:creationId xmlns:p14="http://schemas.microsoft.com/office/powerpoint/2010/main" val="3443103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B31E3C-06C0-4763-82D6-DA2EE3D48307}" type="slidenum">
              <a:rPr lang="en-GB" smtClean="0"/>
              <a:t>13</a:t>
            </a:fld>
            <a:endParaRPr lang="en-GB"/>
          </a:p>
        </p:txBody>
      </p:sp>
    </p:spTree>
    <p:extLst>
      <p:ext uri="{BB962C8B-B14F-4D97-AF65-F5344CB8AC3E}">
        <p14:creationId xmlns:p14="http://schemas.microsoft.com/office/powerpoint/2010/main" val="851998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6A51F-37C8-B708-4C4E-7B2D0A50DD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5589925-BDBC-DE38-4791-8E486A0A42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45C0695-ABCF-3C2A-506C-C6DD879A819F}"/>
              </a:ext>
            </a:extLst>
          </p:cNvPr>
          <p:cNvSpPr>
            <a:spLocks noGrp="1"/>
          </p:cNvSpPr>
          <p:nvPr>
            <p:ph type="dt" sz="half" idx="10"/>
          </p:nvPr>
        </p:nvSpPr>
        <p:spPr/>
        <p:txBody>
          <a:bodyPr/>
          <a:lstStyle/>
          <a:p>
            <a:fld id="{EDF05693-F356-4E8D-82E5-6EA90D2B54B2}" type="datetimeFigureOut">
              <a:rPr lang="en-GB" smtClean="0"/>
              <a:t>08/05/2024</a:t>
            </a:fld>
            <a:endParaRPr lang="en-GB"/>
          </a:p>
        </p:txBody>
      </p:sp>
      <p:sp>
        <p:nvSpPr>
          <p:cNvPr id="5" name="Footer Placeholder 4">
            <a:extLst>
              <a:ext uri="{FF2B5EF4-FFF2-40B4-BE49-F238E27FC236}">
                <a16:creationId xmlns:a16="http://schemas.microsoft.com/office/drawing/2014/main" id="{92A1A96B-91A0-BF54-FDB1-9FA6FB11BB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13300C-FC94-58AF-1049-1D9175ACD3B2}"/>
              </a:ext>
            </a:extLst>
          </p:cNvPr>
          <p:cNvSpPr>
            <a:spLocks noGrp="1"/>
          </p:cNvSpPr>
          <p:nvPr>
            <p:ph type="sldNum" sz="quarter" idx="12"/>
          </p:nvPr>
        </p:nvSpPr>
        <p:spPr/>
        <p:txBody>
          <a:bodyPr/>
          <a:lstStyle/>
          <a:p>
            <a:fld id="{BE7E41D8-AB33-42A5-9E66-00823D48E019}" type="slidenum">
              <a:rPr lang="en-GB" smtClean="0"/>
              <a:t>‹#›</a:t>
            </a:fld>
            <a:endParaRPr lang="en-GB"/>
          </a:p>
        </p:txBody>
      </p:sp>
    </p:spTree>
    <p:extLst>
      <p:ext uri="{BB962C8B-B14F-4D97-AF65-F5344CB8AC3E}">
        <p14:creationId xmlns:p14="http://schemas.microsoft.com/office/powerpoint/2010/main" val="2471999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B4807-2495-70AF-4DEC-AF07920FD54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BAD375B-225B-64F6-4731-44203026A1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EA566F-C03A-7CD2-8BF1-B77C79C2F91A}"/>
              </a:ext>
            </a:extLst>
          </p:cNvPr>
          <p:cNvSpPr>
            <a:spLocks noGrp="1"/>
          </p:cNvSpPr>
          <p:nvPr>
            <p:ph type="dt" sz="half" idx="10"/>
          </p:nvPr>
        </p:nvSpPr>
        <p:spPr/>
        <p:txBody>
          <a:bodyPr/>
          <a:lstStyle/>
          <a:p>
            <a:fld id="{EDF05693-F356-4E8D-82E5-6EA90D2B54B2}" type="datetimeFigureOut">
              <a:rPr lang="en-GB" smtClean="0"/>
              <a:t>08/05/2024</a:t>
            </a:fld>
            <a:endParaRPr lang="en-GB"/>
          </a:p>
        </p:txBody>
      </p:sp>
      <p:sp>
        <p:nvSpPr>
          <p:cNvPr id="5" name="Footer Placeholder 4">
            <a:extLst>
              <a:ext uri="{FF2B5EF4-FFF2-40B4-BE49-F238E27FC236}">
                <a16:creationId xmlns:a16="http://schemas.microsoft.com/office/drawing/2014/main" id="{8F0EEB19-D9ED-F059-9250-1DDF90C643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6F4934-1B44-BAEF-1CB1-4058095F64B3}"/>
              </a:ext>
            </a:extLst>
          </p:cNvPr>
          <p:cNvSpPr>
            <a:spLocks noGrp="1"/>
          </p:cNvSpPr>
          <p:nvPr>
            <p:ph type="sldNum" sz="quarter" idx="12"/>
          </p:nvPr>
        </p:nvSpPr>
        <p:spPr/>
        <p:txBody>
          <a:bodyPr/>
          <a:lstStyle/>
          <a:p>
            <a:fld id="{BE7E41D8-AB33-42A5-9E66-00823D48E019}" type="slidenum">
              <a:rPr lang="en-GB" smtClean="0"/>
              <a:t>‹#›</a:t>
            </a:fld>
            <a:endParaRPr lang="en-GB"/>
          </a:p>
        </p:txBody>
      </p:sp>
    </p:spTree>
    <p:extLst>
      <p:ext uri="{BB962C8B-B14F-4D97-AF65-F5344CB8AC3E}">
        <p14:creationId xmlns:p14="http://schemas.microsoft.com/office/powerpoint/2010/main" val="942545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70477F-BD8E-923B-F8B8-8B2125096AA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4403E5-3459-AEFC-91B1-EBB468D49D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D9E977-121C-D3C8-1046-48459A33119A}"/>
              </a:ext>
            </a:extLst>
          </p:cNvPr>
          <p:cNvSpPr>
            <a:spLocks noGrp="1"/>
          </p:cNvSpPr>
          <p:nvPr>
            <p:ph type="dt" sz="half" idx="10"/>
          </p:nvPr>
        </p:nvSpPr>
        <p:spPr/>
        <p:txBody>
          <a:bodyPr/>
          <a:lstStyle/>
          <a:p>
            <a:fld id="{EDF05693-F356-4E8D-82E5-6EA90D2B54B2}" type="datetimeFigureOut">
              <a:rPr lang="en-GB" smtClean="0"/>
              <a:t>08/05/2024</a:t>
            </a:fld>
            <a:endParaRPr lang="en-GB"/>
          </a:p>
        </p:txBody>
      </p:sp>
      <p:sp>
        <p:nvSpPr>
          <p:cNvPr id="5" name="Footer Placeholder 4">
            <a:extLst>
              <a:ext uri="{FF2B5EF4-FFF2-40B4-BE49-F238E27FC236}">
                <a16:creationId xmlns:a16="http://schemas.microsoft.com/office/drawing/2014/main" id="{3E123D36-6A7D-6F57-FBC7-CAF145499B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A1E030-0EDF-8AD7-D197-C09205D504E8}"/>
              </a:ext>
            </a:extLst>
          </p:cNvPr>
          <p:cNvSpPr>
            <a:spLocks noGrp="1"/>
          </p:cNvSpPr>
          <p:nvPr>
            <p:ph type="sldNum" sz="quarter" idx="12"/>
          </p:nvPr>
        </p:nvSpPr>
        <p:spPr/>
        <p:txBody>
          <a:bodyPr/>
          <a:lstStyle/>
          <a:p>
            <a:fld id="{BE7E41D8-AB33-42A5-9E66-00823D48E019}" type="slidenum">
              <a:rPr lang="en-GB" smtClean="0"/>
              <a:t>‹#›</a:t>
            </a:fld>
            <a:endParaRPr lang="en-GB"/>
          </a:p>
        </p:txBody>
      </p:sp>
    </p:spTree>
    <p:extLst>
      <p:ext uri="{BB962C8B-B14F-4D97-AF65-F5344CB8AC3E}">
        <p14:creationId xmlns:p14="http://schemas.microsoft.com/office/powerpoint/2010/main" val="1651091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41E54-8288-8067-22E2-C74A7AF8B7F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C418753-CA16-69B2-F3CA-7ED9AA7576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444DC9-49C2-BC76-F1A2-AA78BEA47B5E}"/>
              </a:ext>
            </a:extLst>
          </p:cNvPr>
          <p:cNvSpPr>
            <a:spLocks noGrp="1"/>
          </p:cNvSpPr>
          <p:nvPr>
            <p:ph type="dt" sz="half" idx="10"/>
          </p:nvPr>
        </p:nvSpPr>
        <p:spPr/>
        <p:txBody>
          <a:bodyPr/>
          <a:lstStyle/>
          <a:p>
            <a:fld id="{EDF05693-F356-4E8D-82E5-6EA90D2B54B2}" type="datetimeFigureOut">
              <a:rPr lang="en-GB" smtClean="0"/>
              <a:t>08/05/2024</a:t>
            </a:fld>
            <a:endParaRPr lang="en-GB"/>
          </a:p>
        </p:txBody>
      </p:sp>
      <p:sp>
        <p:nvSpPr>
          <p:cNvPr id="5" name="Footer Placeholder 4">
            <a:extLst>
              <a:ext uri="{FF2B5EF4-FFF2-40B4-BE49-F238E27FC236}">
                <a16:creationId xmlns:a16="http://schemas.microsoft.com/office/drawing/2014/main" id="{B5203EF5-FBB0-0A2F-8072-AE559BFBEE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0E14C7-2E96-2F2F-B0D5-02EBF7839077}"/>
              </a:ext>
            </a:extLst>
          </p:cNvPr>
          <p:cNvSpPr>
            <a:spLocks noGrp="1"/>
          </p:cNvSpPr>
          <p:nvPr>
            <p:ph type="sldNum" sz="quarter" idx="12"/>
          </p:nvPr>
        </p:nvSpPr>
        <p:spPr/>
        <p:txBody>
          <a:bodyPr/>
          <a:lstStyle/>
          <a:p>
            <a:fld id="{BE7E41D8-AB33-42A5-9E66-00823D48E019}" type="slidenum">
              <a:rPr lang="en-GB" smtClean="0"/>
              <a:t>‹#›</a:t>
            </a:fld>
            <a:endParaRPr lang="en-GB"/>
          </a:p>
        </p:txBody>
      </p:sp>
    </p:spTree>
    <p:extLst>
      <p:ext uri="{BB962C8B-B14F-4D97-AF65-F5344CB8AC3E}">
        <p14:creationId xmlns:p14="http://schemas.microsoft.com/office/powerpoint/2010/main" val="3099668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86187-828F-7DBB-77D6-930984001C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A4886C7-7173-3977-4C17-C824D509EF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C4BBBE-981B-E6AE-F562-FF06C3E46821}"/>
              </a:ext>
            </a:extLst>
          </p:cNvPr>
          <p:cNvSpPr>
            <a:spLocks noGrp="1"/>
          </p:cNvSpPr>
          <p:nvPr>
            <p:ph type="dt" sz="half" idx="10"/>
          </p:nvPr>
        </p:nvSpPr>
        <p:spPr/>
        <p:txBody>
          <a:bodyPr/>
          <a:lstStyle/>
          <a:p>
            <a:fld id="{EDF05693-F356-4E8D-82E5-6EA90D2B54B2}" type="datetimeFigureOut">
              <a:rPr lang="en-GB" smtClean="0"/>
              <a:t>08/05/2024</a:t>
            </a:fld>
            <a:endParaRPr lang="en-GB"/>
          </a:p>
        </p:txBody>
      </p:sp>
      <p:sp>
        <p:nvSpPr>
          <p:cNvPr id="5" name="Footer Placeholder 4">
            <a:extLst>
              <a:ext uri="{FF2B5EF4-FFF2-40B4-BE49-F238E27FC236}">
                <a16:creationId xmlns:a16="http://schemas.microsoft.com/office/drawing/2014/main" id="{2ED8A75C-3E39-670B-0975-79354C3F43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0386AC-9FE1-EAF4-B7A9-D0281BD5084E}"/>
              </a:ext>
            </a:extLst>
          </p:cNvPr>
          <p:cNvSpPr>
            <a:spLocks noGrp="1"/>
          </p:cNvSpPr>
          <p:nvPr>
            <p:ph type="sldNum" sz="quarter" idx="12"/>
          </p:nvPr>
        </p:nvSpPr>
        <p:spPr/>
        <p:txBody>
          <a:bodyPr/>
          <a:lstStyle/>
          <a:p>
            <a:fld id="{BE7E41D8-AB33-42A5-9E66-00823D48E019}" type="slidenum">
              <a:rPr lang="en-GB" smtClean="0"/>
              <a:t>‹#›</a:t>
            </a:fld>
            <a:endParaRPr lang="en-GB"/>
          </a:p>
        </p:txBody>
      </p:sp>
    </p:spTree>
    <p:extLst>
      <p:ext uri="{BB962C8B-B14F-4D97-AF65-F5344CB8AC3E}">
        <p14:creationId xmlns:p14="http://schemas.microsoft.com/office/powerpoint/2010/main" val="1047260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72251-A863-DE7C-BA5C-6E17518556B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6F9593B-77F8-CBDD-4DC6-B89816363E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E638842-B8C3-27F5-94CB-79217294AD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69AC4FA-241C-366F-119E-FA2302BCA996}"/>
              </a:ext>
            </a:extLst>
          </p:cNvPr>
          <p:cNvSpPr>
            <a:spLocks noGrp="1"/>
          </p:cNvSpPr>
          <p:nvPr>
            <p:ph type="dt" sz="half" idx="10"/>
          </p:nvPr>
        </p:nvSpPr>
        <p:spPr/>
        <p:txBody>
          <a:bodyPr/>
          <a:lstStyle/>
          <a:p>
            <a:fld id="{EDF05693-F356-4E8D-82E5-6EA90D2B54B2}" type="datetimeFigureOut">
              <a:rPr lang="en-GB" smtClean="0"/>
              <a:t>08/05/2024</a:t>
            </a:fld>
            <a:endParaRPr lang="en-GB"/>
          </a:p>
        </p:txBody>
      </p:sp>
      <p:sp>
        <p:nvSpPr>
          <p:cNvPr id="6" name="Footer Placeholder 5">
            <a:extLst>
              <a:ext uri="{FF2B5EF4-FFF2-40B4-BE49-F238E27FC236}">
                <a16:creationId xmlns:a16="http://schemas.microsoft.com/office/drawing/2014/main" id="{5360C230-2CEA-7334-A5FB-0CE189EB00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8F4683-E89A-B8DD-3942-952E60E96314}"/>
              </a:ext>
            </a:extLst>
          </p:cNvPr>
          <p:cNvSpPr>
            <a:spLocks noGrp="1"/>
          </p:cNvSpPr>
          <p:nvPr>
            <p:ph type="sldNum" sz="quarter" idx="12"/>
          </p:nvPr>
        </p:nvSpPr>
        <p:spPr/>
        <p:txBody>
          <a:bodyPr/>
          <a:lstStyle/>
          <a:p>
            <a:fld id="{BE7E41D8-AB33-42A5-9E66-00823D48E019}" type="slidenum">
              <a:rPr lang="en-GB" smtClean="0"/>
              <a:t>‹#›</a:t>
            </a:fld>
            <a:endParaRPr lang="en-GB"/>
          </a:p>
        </p:txBody>
      </p:sp>
    </p:spTree>
    <p:extLst>
      <p:ext uri="{BB962C8B-B14F-4D97-AF65-F5344CB8AC3E}">
        <p14:creationId xmlns:p14="http://schemas.microsoft.com/office/powerpoint/2010/main" val="3567470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D97C2-00A2-4996-EB49-E98BDD98B43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F59D8F2-98E5-60DC-470E-00E641221A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C83BEA-EAFA-E5DF-76B7-5E184BEA6F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7CE2873-4079-8DB2-E3D3-40B4C8EC53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D89182-BC39-6044-35A8-5AC71C39A4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C47BFA3-F259-F611-C529-D039C32AA749}"/>
              </a:ext>
            </a:extLst>
          </p:cNvPr>
          <p:cNvSpPr>
            <a:spLocks noGrp="1"/>
          </p:cNvSpPr>
          <p:nvPr>
            <p:ph type="dt" sz="half" idx="10"/>
          </p:nvPr>
        </p:nvSpPr>
        <p:spPr/>
        <p:txBody>
          <a:bodyPr/>
          <a:lstStyle/>
          <a:p>
            <a:fld id="{EDF05693-F356-4E8D-82E5-6EA90D2B54B2}" type="datetimeFigureOut">
              <a:rPr lang="en-GB" smtClean="0"/>
              <a:t>08/05/2024</a:t>
            </a:fld>
            <a:endParaRPr lang="en-GB"/>
          </a:p>
        </p:txBody>
      </p:sp>
      <p:sp>
        <p:nvSpPr>
          <p:cNvPr id="8" name="Footer Placeholder 7">
            <a:extLst>
              <a:ext uri="{FF2B5EF4-FFF2-40B4-BE49-F238E27FC236}">
                <a16:creationId xmlns:a16="http://schemas.microsoft.com/office/drawing/2014/main" id="{99B1890F-0E1B-205B-122B-BDD20C5C19D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EE83171-6AE2-E93A-86A7-63D4CD8553D1}"/>
              </a:ext>
            </a:extLst>
          </p:cNvPr>
          <p:cNvSpPr>
            <a:spLocks noGrp="1"/>
          </p:cNvSpPr>
          <p:nvPr>
            <p:ph type="sldNum" sz="quarter" idx="12"/>
          </p:nvPr>
        </p:nvSpPr>
        <p:spPr/>
        <p:txBody>
          <a:bodyPr/>
          <a:lstStyle/>
          <a:p>
            <a:fld id="{BE7E41D8-AB33-42A5-9E66-00823D48E019}" type="slidenum">
              <a:rPr lang="en-GB" smtClean="0"/>
              <a:t>‹#›</a:t>
            </a:fld>
            <a:endParaRPr lang="en-GB"/>
          </a:p>
        </p:txBody>
      </p:sp>
    </p:spTree>
    <p:extLst>
      <p:ext uri="{BB962C8B-B14F-4D97-AF65-F5344CB8AC3E}">
        <p14:creationId xmlns:p14="http://schemas.microsoft.com/office/powerpoint/2010/main" val="41282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BB1AC-3845-9B8E-9752-2B51A30F612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5E0882-5991-1BCA-5A9D-6363DEF8AD12}"/>
              </a:ext>
            </a:extLst>
          </p:cNvPr>
          <p:cNvSpPr>
            <a:spLocks noGrp="1"/>
          </p:cNvSpPr>
          <p:nvPr>
            <p:ph type="dt" sz="half" idx="10"/>
          </p:nvPr>
        </p:nvSpPr>
        <p:spPr/>
        <p:txBody>
          <a:bodyPr/>
          <a:lstStyle/>
          <a:p>
            <a:fld id="{EDF05693-F356-4E8D-82E5-6EA90D2B54B2}" type="datetimeFigureOut">
              <a:rPr lang="en-GB" smtClean="0"/>
              <a:t>08/05/2024</a:t>
            </a:fld>
            <a:endParaRPr lang="en-GB"/>
          </a:p>
        </p:txBody>
      </p:sp>
      <p:sp>
        <p:nvSpPr>
          <p:cNvPr id="4" name="Footer Placeholder 3">
            <a:extLst>
              <a:ext uri="{FF2B5EF4-FFF2-40B4-BE49-F238E27FC236}">
                <a16:creationId xmlns:a16="http://schemas.microsoft.com/office/drawing/2014/main" id="{40462201-6658-0D8A-23C0-A1ECACF5B4C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1E58A5E-D24C-82A7-5116-36D4B0DAFF66}"/>
              </a:ext>
            </a:extLst>
          </p:cNvPr>
          <p:cNvSpPr>
            <a:spLocks noGrp="1"/>
          </p:cNvSpPr>
          <p:nvPr>
            <p:ph type="sldNum" sz="quarter" idx="12"/>
          </p:nvPr>
        </p:nvSpPr>
        <p:spPr/>
        <p:txBody>
          <a:bodyPr/>
          <a:lstStyle/>
          <a:p>
            <a:fld id="{BE7E41D8-AB33-42A5-9E66-00823D48E019}" type="slidenum">
              <a:rPr lang="en-GB" smtClean="0"/>
              <a:t>‹#›</a:t>
            </a:fld>
            <a:endParaRPr lang="en-GB"/>
          </a:p>
        </p:txBody>
      </p:sp>
    </p:spTree>
    <p:extLst>
      <p:ext uri="{BB962C8B-B14F-4D97-AF65-F5344CB8AC3E}">
        <p14:creationId xmlns:p14="http://schemas.microsoft.com/office/powerpoint/2010/main" val="420672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3E9EA9-A7F5-5AC2-CB60-80EC17EDC0B5}"/>
              </a:ext>
            </a:extLst>
          </p:cNvPr>
          <p:cNvSpPr>
            <a:spLocks noGrp="1"/>
          </p:cNvSpPr>
          <p:nvPr>
            <p:ph type="dt" sz="half" idx="10"/>
          </p:nvPr>
        </p:nvSpPr>
        <p:spPr/>
        <p:txBody>
          <a:bodyPr/>
          <a:lstStyle/>
          <a:p>
            <a:fld id="{EDF05693-F356-4E8D-82E5-6EA90D2B54B2}" type="datetimeFigureOut">
              <a:rPr lang="en-GB" smtClean="0"/>
              <a:t>08/05/2024</a:t>
            </a:fld>
            <a:endParaRPr lang="en-GB"/>
          </a:p>
        </p:txBody>
      </p:sp>
      <p:sp>
        <p:nvSpPr>
          <p:cNvPr id="3" name="Footer Placeholder 2">
            <a:extLst>
              <a:ext uri="{FF2B5EF4-FFF2-40B4-BE49-F238E27FC236}">
                <a16:creationId xmlns:a16="http://schemas.microsoft.com/office/drawing/2014/main" id="{0B2130F6-16F1-CABC-25A3-85B9BC91455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7FA589F-BFE3-8898-8CA1-EF4A247CF737}"/>
              </a:ext>
            </a:extLst>
          </p:cNvPr>
          <p:cNvSpPr>
            <a:spLocks noGrp="1"/>
          </p:cNvSpPr>
          <p:nvPr>
            <p:ph type="sldNum" sz="quarter" idx="12"/>
          </p:nvPr>
        </p:nvSpPr>
        <p:spPr/>
        <p:txBody>
          <a:bodyPr/>
          <a:lstStyle/>
          <a:p>
            <a:fld id="{BE7E41D8-AB33-42A5-9E66-00823D48E019}" type="slidenum">
              <a:rPr lang="en-GB" smtClean="0"/>
              <a:t>‹#›</a:t>
            </a:fld>
            <a:endParaRPr lang="en-GB"/>
          </a:p>
        </p:txBody>
      </p:sp>
    </p:spTree>
    <p:extLst>
      <p:ext uri="{BB962C8B-B14F-4D97-AF65-F5344CB8AC3E}">
        <p14:creationId xmlns:p14="http://schemas.microsoft.com/office/powerpoint/2010/main" val="4152962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B5047-66E4-5ADA-99F6-FC4726010F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9673FD0-7207-D0C9-F8EE-5B390C62C6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52F5C17-CB7A-7DC0-0A26-7BD754379A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602D65-609B-34B6-3EF2-12BCED1676B6}"/>
              </a:ext>
            </a:extLst>
          </p:cNvPr>
          <p:cNvSpPr>
            <a:spLocks noGrp="1"/>
          </p:cNvSpPr>
          <p:nvPr>
            <p:ph type="dt" sz="half" idx="10"/>
          </p:nvPr>
        </p:nvSpPr>
        <p:spPr/>
        <p:txBody>
          <a:bodyPr/>
          <a:lstStyle/>
          <a:p>
            <a:fld id="{EDF05693-F356-4E8D-82E5-6EA90D2B54B2}" type="datetimeFigureOut">
              <a:rPr lang="en-GB" smtClean="0"/>
              <a:t>08/05/2024</a:t>
            </a:fld>
            <a:endParaRPr lang="en-GB"/>
          </a:p>
        </p:txBody>
      </p:sp>
      <p:sp>
        <p:nvSpPr>
          <p:cNvPr id="6" name="Footer Placeholder 5">
            <a:extLst>
              <a:ext uri="{FF2B5EF4-FFF2-40B4-BE49-F238E27FC236}">
                <a16:creationId xmlns:a16="http://schemas.microsoft.com/office/drawing/2014/main" id="{761757F8-9716-C773-A95A-E1C045E1B7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ED917BD-B965-0A00-D50C-3B0A46C83DDB}"/>
              </a:ext>
            </a:extLst>
          </p:cNvPr>
          <p:cNvSpPr>
            <a:spLocks noGrp="1"/>
          </p:cNvSpPr>
          <p:nvPr>
            <p:ph type="sldNum" sz="quarter" idx="12"/>
          </p:nvPr>
        </p:nvSpPr>
        <p:spPr/>
        <p:txBody>
          <a:bodyPr/>
          <a:lstStyle/>
          <a:p>
            <a:fld id="{BE7E41D8-AB33-42A5-9E66-00823D48E019}" type="slidenum">
              <a:rPr lang="en-GB" smtClean="0"/>
              <a:t>‹#›</a:t>
            </a:fld>
            <a:endParaRPr lang="en-GB"/>
          </a:p>
        </p:txBody>
      </p:sp>
    </p:spTree>
    <p:extLst>
      <p:ext uri="{BB962C8B-B14F-4D97-AF65-F5344CB8AC3E}">
        <p14:creationId xmlns:p14="http://schemas.microsoft.com/office/powerpoint/2010/main" val="1587163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E6411-E2DD-4087-E3FD-930E1DAE93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D11FFDE-1242-7D88-6972-B78669260B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91D8222-82B6-2411-5BFA-624197284D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61824F-A815-7DC3-DB0A-18D3EBF98263}"/>
              </a:ext>
            </a:extLst>
          </p:cNvPr>
          <p:cNvSpPr>
            <a:spLocks noGrp="1"/>
          </p:cNvSpPr>
          <p:nvPr>
            <p:ph type="dt" sz="half" idx="10"/>
          </p:nvPr>
        </p:nvSpPr>
        <p:spPr/>
        <p:txBody>
          <a:bodyPr/>
          <a:lstStyle/>
          <a:p>
            <a:fld id="{EDF05693-F356-4E8D-82E5-6EA90D2B54B2}" type="datetimeFigureOut">
              <a:rPr lang="en-GB" smtClean="0"/>
              <a:t>08/05/2024</a:t>
            </a:fld>
            <a:endParaRPr lang="en-GB"/>
          </a:p>
        </p:txBody>
      </p:sp>
      <p:sp>
        <p:nvSpPr>
          <p:cNvPr id="6" name="Footer Placeholder 5">
            <a:extLst>
              <a:ext uri="{FF2B5EF4-FFF2-40B4-BE49-F238E27FC236}">
                <a16:creationId xmlns:a16="http://schemas.microsoft.com/office/drawing/2014/main" id="{1F65C781-F520-2A75-DC5B-64D363335C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255BF9-7971-4572-64FE-FD82F5CE3863}"/>
              </a:ext>
            </a:extLst>
          </p:cNvPr>
          <p:cNvSpPr>
            <a:spLocks noGrp="1"/>
          </p:cNvSpPr>
          <p:nvPr>
            <p:ph type="sldNum" sz="quarter" idx="12"/>
          </p:nvPr>
        </p:nvSpPr>
        <p:spPr/>
        <p:txBody>
          <a:bodyPr/>
          <a:lstStyle/>
          <a:p>
            <a:fld id="{BE7E41D8-AB33-42A5-9E66-00823D48E019}" type="slidenum">
              <a:rPr lang="en-GB" smtClean="0"/>
              <a:t>‹#›</a:t>
            </a:fld>
            <a:endParaRPr lang="en-GB"/>
          </a:p>
        </p:txBody>
      </p:sp>
    </p:spTree>
    <p:extLst>
      <p:ext uri="{BB962C8B-B14F-4D97-AF65-F5344CB8AC3E}">
        <p14:creationId xmlns:p14="http://schemas.microsoft.com/office/powerpoint/2010/main" val="254489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9D806A-4915-99B5-F241-B0BE876C94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75C80A-22F7-7DE1-DEDB-712674B596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5DB654-EF4F-DEDF-049E-8A1BB118C9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F05693-F356-4E8D-82E5-6EA90D2B54B2}" type="datetimeFigureOut">
              <a:rPr lang="en-GB" smtClean="0"/>
              <a:t>08/05/2024</a:t>
            </a:fld>
            <a:endParaRPr lang="en-GB"/>
          </a:p>
        </p:txBody>
      </p:sp>
      <p:sp>
        <p:nvSpPr>
          <p:cNvPr id="5" name="Footer Placeholder 4">
            <a:extLst>
              <a:ext uri="{FF2B5EF4-FFF2-40B4-BE49-F238E27FC236}">
                <a16:creationId xmlns:a16="http://schemas.microsoft.com/office/drawing/2014/main" id="{1E62D8D1-AD59-C605-E58D-9DF310D0C1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C1902D8-EE25-6734-8CFA-7C1EBB7F3A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E41D8-AB33-42A5-9E66-00823D48E019}" type="slidenum">
              <a:rPr lang="en-GB" smtClean="0"/>
              <a:t>‹#›</a:t>
            </a:fld>
            <a:endParaRPr lang="en-GB"/>
          </a:p>
        </p:txBody>
      </p:sp>
    </p:spTree>
    <p:extLst>
      <p:ext uri="{BB962C8B-B14F-4D97-AF65-F5344CB8AC3E}">
        <p14:creationId xmlns:p14="http://schemas.microsoft.com/office/powerpoint/2010/main" val="23241587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8" Type="http://schemas.openxmlformats.org/officeDocument/2006/relationships/hyperlink" Target="https://shorespace.org.uk/" TargetMode="External"/><Relationship Id="rId13" Type="http://schemas.openxmlformats.org/officeDocument/2006/relationships/hyperlink" Target="https://openclinic.org.uk/" TargetMode="External"/><Relationship Id="rId3" Type="http://schemas.openxmlformats.org/officeDocument/2006/relationships/image" Target="../media/image1.png"/><Relationship Id="rId7" Type="http://schemas.openxmlformats.org/officeDocument/2006/relationships/hyperlink" Target="https://www.lucyfaithfull.org.uk/" TargetMode="External"/><Relationship Id="rId12" Type="http://schemas.openxmlformats.org/officeDocument/2006/relationships/hyperlink" Target="https://westmerciayouthjustice.org.uk/" TargetMode="External"/><Relationship Id="rId17" Type="http://schemas.openxmlformats.org/officeDocument/2006/relationships/hyperlink" Target="https://www.brook.org.uk/topics/gender/" TargetMode="External"/><Relationship Id="rId2" Type="http://schemas.openxmlformats.org/officeDocument/2006/relationships/notesSlide" Target="../notesSlides/notesSlide4.xml"/><Relationship Id="rId16" Type="http://schemas.openxmlformats.org/officeDocument/2006/relationships/hyperlink" Target="https://www.npcc.police.uk/SysSiteAssets/media/downloads/publications/publications-log/2020/when-to-call-the-police--guidance-for-schools-and-colleges.pdf" TargetMode="External"/><Relationship Id="rId1" Type="http://schemas.openxmlformats.org/officeDocument/2006/relationships/slideLayout" Target="../slideLayouts/slideLayout2.xml"/><Relationship Id="rId6" Type="http://schemas.openxmlformats.org/officeDocument/2006/relationships/hyperlink" Target="https://www.newstartnetworks.co.uk/" TargetMode="External"/><Relationship Id="rId11" Type="http://schemas.openxmlformats.org/officeDocument/2006/relationships/hyperlink" Target="https://purpleleaf.org.uk/" TargetMode="External"/><Relationship Id="rId5" Type="http://schemas.openxmlformats.org/officeDocument/2006/relationships/image" Target="../media/image2.png"/><Relationship Id="rId15" Type="http://schemas.openxmlformats.org/officeDocument/2006/relationships/hyperlink" Target="https://www.brook.org.uk/" TargetMode="External"/><Relationship Id="rId10" Type="http://schemas.openxmlformats.org/officeDocument/2006/relationships/hyperlink" Target="https://www.wmrsasc.org.uk/" TargetMode="External"/><Relationship Id="rId4" Type="http://schemas.microsoft.com/office/2007/relationships/hdphoto" Target="../media/hdphoto1.wdp"/><Relationship Id="rId9" Type="http://schemas.openxmlformats.org/officeDocument/2006/relationships/hyperlink" Target="https://www.axiscounselling.org.uk/" TargetMode="External"/><Relationship Id="rId14" Type="http://schemas.openxmlformats.org/officeDocument/2006/relationships/hyperlink" Target="https://www.sh.uk/welcome"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3.png"/><Relationship Id="rId3" Type="http://schemas.openxmlformats.org/officeDocument/2006/relationships/image" Target="../media/image2.png"/><Relationship Id="rId7" Type="http://schemas.openxmlformats.org/officeDocument/2006/relationships/image" Target="../media/image9.jpeg"/><Relationship Id="rId12" Type="http://schemas.openxmlformats.org/officeDocument/2006/relationships/hyperlink" Target="https://donate.justgiving.com/donation-amount?uri=aHR0cHM6Ly9kb25hdGUtYXBpLmp1c3RnaXZpbmcuY29tL2FwaS9kb25hdGlvbnMvNDk0NDliYTBiOWFhNGI4ZTg3MzkwZjMxYWQ1Mzk0NmI/aXNDaGVja291dEFwaT10cnV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jpg"/><Relationship Id="rId11" Type="http://schemas.openxmlformats.org/officeDocument/2006/relationships/image" Target="../media/image12.png"/><Relationship Id="rId5" Type="http://schemas.microsoft.com/office/2007/relationships/hdphoto" Target="../media/hdphoto1.wdp"/><Relationship Id="rId10" Type="http://schemas.openxmlformats.org/officeDocument/2006/relationships/image" Target="../media/image11.png"/><Relationship Id="rId4" Type="http://schemas.openxmlformats.org/officeDocument/2006/relationships/image" Target="../media/image1.png"/><Relationship Id="rId9" Type="http://schemas.openxmlformats.org/officeDocument/2006/relationships/hyperlink" Target="https://www.justgiving.com/page/polly-pancosta-1699538648894?utm_medium=fundraising&amp;utm_content=page%2Fpolly-pancosta-1699538648894&amp;utm_source=email&amp;utm_campaign=pfp-email"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shropshire.gov.uk/the-send-local-offer/social-care/childrens-social-care/short-breaks-for-disabled-children/all-in-programme/" TargetMode="External"/><Relationship Id="rId3" Type="http://schemas.microsoft.com/office/2007/relationships/hdphoto" Target="../media/hdphoto1.wdp"/><Relationship Id="rId7" Type="http://schemas.openxmlformats.org/officeDocument/2006/relationships/hyperlink" Target="https://www.shropshire.gov.uk/shropshire-choices" TargetMode="External"/><Relationship Id="rId12" Type="http://schemas.openxmlformats.org/officeDocument/2006/relationships/hyperlink" Target="https://westmidlands.procedures.org.uk/page/contents#:~:text=Statutory%20Child%20Protection%20Procedures%201%201.1%20Sharing%20information,Immediate%20protection%208%201.8%20Strategy%20meeting%2Fdiscussion%20More%20items"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shropshire.gov.uk/the-send-local-offer" TargetMode="External"/><Relationship Id="rId11" Type="http://schemas.openxmlformats.org/officeDocument/2006/relationships/hyperlink" Target="https://www.shropshiresafeguardingcommunitypartnership.co.uk/" TargetMode="External"/><Relationship Id="rId5" Type="http://schemas.openxmlformats.org/officeDocument/2006/relationships/hyperlink" Target="https://www.familylives.org.uk/" TargetMode="External"/><Relationship Id="rId10" Type="http://schemas.openxmlformats.org/officeDocument/2006/relationships/hyperlink" Target="https://westmidlands.procedures.org.uk/assets/clients/6/Shropshire%20Downloads/Childrens%20Threshold%20Document%20-%20FINAL%20May%2021.pdf" TargetMode="External"/><Relationship Id="rId4" Type="http://schemas.openxmlformats.org/officeDocument/2006/relationships/image" Target="../media/image2.png"/><Relationship Id="rId9" Type="http://schemas.openxmlformats.org/officeDocument/2006/relationships/hyperlink" Target="https://www.wearewithyou.org.uk/services/shropshire/" TargetMode="Externa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chart" Target="../charts/char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8" Type="http://schemas.microsoft.com/office/2014/relationships/chartEx" Target="../charts/chartEx2.xml"/><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microsoft.com/office/2014/relationships/chartEx" Target="../charts/chartEx1.xml"/><Relationship Id="rId5" Type="http://schemas.microsoft.com/office/2007/relationships/hdphoto" Target="../media/hdphoto1.wdp"/><Relationship Id="rId4" Type="http://schemas.openxmlformats.org/officeDocument/2006/relationships/image" Target="../media/image1.png"/><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7"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png"/><Relationship Id="rId5" Type="http://schemas.microsoft.com/office/2007/relationships/hdphoto" Target="../media/hdphoto1.wdp"/><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8.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microsoft.com/office/2007/relationships/hdphoto" Target="../media/hdphoto1.wdp"/><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F6FFD09-B412-F73D-DD28-C299C98BF719}"/>
              </a:ext>
            </a:extLst>
          </p:cNvPr>
          <p:cNvSpPr>
            <a:spLocks noGrp="1"/>
          </p:cNvSpPr>
          <p:nvPr>
            <p:ph type="ctrTitle"/>
          </p:nvPr>
        </p:nvSpPr>
        <p:spPr>
          <a:xfrm>
            <a:off x="5252454" y="2119958"/>
            <a:ext cx="5675185" cy="3308254"/>
          </a:xfrm>
        </p:spPr>
        <p:txBody>
          <a:bodyPr>
            <a:normAutofit/>
          </a:bodyPr>
          <a:lstStyle/>
          <a:p>
            <a:pPr algn="r"/>
            <a:r>
              <a:rPr lang="en-GB" sz="6600" b="1">
                <a:latin typeface="Aharoni" panose="02010803020104030203" pitchFamily="2" charset="-79"/>
                <a:cs typeface="Aharoni" panose="02010803020104030203" pitchFamily="2" charset="-79"/>
              </a:rPr>
              <a:t>Compass Team Newsletter</a:t>
            </a:r>
          </a:p>
        </p:txBody>
      </p:sp>
      <p:sp>
        <p:nvSpPr>
          <p:cNvPr id="3" name="Subtitle 2">
            <a:extLst>
              <a:ext uri="{FF2B5EF4-FFF2-40B4-BE49-F238E27FC236}">
                <a16:creationId xmlns:a16="http://schemas.microsoft.com/office/drawing/2014/main" id="{BAA2C3ED-6D3B-85FB-98C5-BE5ECE67B177}"/>
              </a:ext>
            </a:extLst>
          </p:cNvPr>
          <p:cNvSpPr>
            <a:spLocks noGrp="1"/>
          </p:cNvSpPr>
          <p:nvPr>
            <p:ph type="subTitle" idx="1"/>
          </p:nvPr>
        </p:nvSpPr>
        <p:spPr>
          <a:xfrm>
            <a:off x="3180920" y="5302211"/>
            <a:ext cx="7644627" cy="562951"/>
          </a:xfrm>
        </p:spPr>
        <p:txBody>
          <a:bodyPr>
            <a:normAutofit/>
          </a:bodyPr>
          <a:lstStyle/>
          <a:p>
            <a:pPr algn="r"/>
            <a:r>
              <a:rPr lang="en-GB" dirty="0"/>
              <a:t>Issue 4 Quarter 1 2024</a:t>
            </a:r>
          </a:p>
        </p:txBody>
      </p:sp>
      <p:grpSp>
        <p:nvGrpSpPr>
          <p:cNvPr id="21" name="Group 20">
            <a:extLst>
              <a:ext uri="{FF2B5EF4-FFF2-40B4-BE49-F238E27FC236}">
                <a16:creationId xmlns:a16="http://schemas.microsoft.com/office/drawing/2014/main" id="{19678A1D-46DA-2E2D-3BB9-4F44E2F4600F}"/>
              </a:ext>
            </a:extLst>
          </p:cNvPr>
          <p:cNvGrpSpPr/>
          <p:nvPr/>
        </p:nvGrpSpPr>
        <p:grpSpPr>
          <a:xfrm>
            <a:off x="1382285" y="1668297"/>
            <a:ext cx="4295084" cy="4199763"/>
            <a:chOff x="0" y="0"/>
            <a:chExt cx="2612390" cy="2552700"/>
          </a:xfrm>
        </p:grpSpPr>
        <p:sp>
          <p:nvSpPr>
            <p:cNvPr id="22" name="Oval 21">
              <a:extLst>
                <a:ext uri="{FF2B5EF4-FFF2-40B4-BE49-F238E27FC236}">
                  <a16:creationId xmlns:a16="http://schemas.microsoft.com/office/drawing/2014/main" id="{C474246B-0B01-105E-CD67-4581588F1276}"/>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F2571E72-BFC9-5D6A-547C-031122B78D69}"/>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4" name="Isosceles Triangle 23">
              <a:extLst>
                <a:ext uri="{FF2B5EF4-FFF2-40B4-BE49-F238E27FC236}">
                  <a16:creationId xmlns:a16="http://schemas.microsoft.com/office/drawing/2014/main" id="{8013EC68-A31C-6CBC-CF5E-2EFE95CB80E4}"/>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5" name="Isosceles Triangle 24">
              <a:extLst>
                <a:ext uri="{FF2B5EF4-FFF2-40B4-BE49-F238E27FC236}">
                  <a16:creationId xmlns:a16="http://schemas.microsoft.com/office/drawing/2014/main" id="{16CBA49C-51F9-3D14-E6F9-76E8941B0B2D}"/>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6" name="Isosceles Triangle 25">
              <a:extLst>
                <a:ext uri="{FF2B5EF4-FFF2-40B4-BE49-F238E27FC236}">
                  <a16:creationId xmlns:a16="http://schemas.microsoft.com/office/drawing/2014/main" id="{FED34F15-F014-DE97-4498-C9BCB3F87C26}"/>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7" name="Isosceles Triangle 26">
              <a:extLst>
                <a:ext uri="{FF2B5EF4-FFF2-40B4-BE49-F238E27FC236}">
                  <a16:creationId xmlns:a16="http://schemas.microsoft.com/office/drawing/2014/main" id="{104A6415-98AA-79DE-EC64-B69160827062}"/>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8" name="Isosceles Triangle 27">
              <a:extLst>
                <a:ext uri="{FF2B5EF4-FFF2-40B4-BE49-F238E27FC236}">
                  <a16:creationId xmlns:a16="http://schemas.microsoft.com/office/drawing/2014/main" id="{6C4187EE-EAF4-8DBD-1A5F-6F29468EE6B0}"/>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9" name="Isosceles Triangle 28">
              <a:extLst>
                <a:ext uri="{FF2B5EF4-FFF2-40B4-BE49-F238E27FC236}">
                  <a16:creationId xmlns:a16="http://schemas.microsoft.com/office/drawing/2014/main" id="{9FC75AF9-4127-3C1D-17ED-362E5E6F6EFA}"/>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0" name="Isosceles Triangle 29">
              <a:extLst>
                <a:ext uri="{FF2B5EF4-FFF2-40B4-BE49-F238E27FC236}">
                  <a16:creationId xmlns:a16="http://schemas.microsoft.com/office/drawing/2014/main" id="{944CBF43-C9F2-D579-E9FD-0DFBCE01AA07}"/>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1" name="Isosceles Triangle 30">
              <a:extLst>
                <a:ext uri="{FF2B5EF4-FFF2-40B4-BE49-F238E27FC236}">
                  <a16:creationId xmlns:a16="http://schemas.microsoft.com/office/drawing/2014/main" id="{8530CC99-0310-9F38-682E-6B1583AD5AEA}"/>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32" name="Picture 31" descr="A cartoon of a door&#10;&#10;Description automatically generated">
              <a:extLst>
                <a:ext uri="{FF2B5EF4-FFF2-40B4-BE49-F238E27FC236}">
                  <a16:creationId xmlns:a16="http://schemas.microsoft.com/office/drawing/2014/main" id="{035EE647-3C4E-1FEC-471F-F565B0AEA0A6}"/>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pic>
        <p:nvPicPr>
          <p:cNvPr id="33" name="Picture 32">
            <a:extLst>
              <a:ext uri="{FF2B5EF4-FFF2-40B4-BE49-F238E27FC236}">
                <a16:creationId xmlns:a16="http://schemas.microsoft.com/office/drawing/2014/main" id="{19F99046-D650-3109-15A5-3E50B92503BA}"/>
              </a:ext>
            </a:extLst>
          </p:cNvPr>
          <p:cNvPicPr>
            <a:picLocks noChangeAspect="1"/>
          </p:cNvPicPr>
          <p:nvPr/>
        </p:nvPicPr>
        <p:blipFill rotWithShape="1">
          <a:blip r:embed="rId4"/>
          <a:srcRect l="173" t="-159" r="52097" b="87178"/>
          <a:stretch/>
        </p:blipFill>
        <p:spPr bwMode="auto">
          <a:xfrm>
            <a:off x="1" y="-15403"/>
            <a:ext cx="3077266" cy="1174719"/>
          </a:xfrm>
          <a:prstGeom prst="rect">
            <a:avLst/>
          </a:prstGeom>
          <a:noFill/>
          <a:ln w="9525">
            <a:noFill/>
            <a:miter lim="800000"/>
            <a:headEnd/>
            <a:tailEnd/>
          </a:ln>
        </p:spPr>
      </p:pic>
      <p:pic>
        <p:nvPicPr>
          <p:cNvPr id="5" name="Picture 4">
            <a:extLst>
              <a:ext uri="{FF2B5EF4-FFF2-40B4-BE49-F238E27FC236}">
                <a16:creationId xmlns:a16="http://schemas.microsoft.com/office/drawing/2014/main" id="{88D9BC1F-3A5C-D28F-30BD-6560E9AB3327}"/>
              </a:ext>
            </a:extLst>
          </p:cNvPr>
          <p:cNvPicPr>
            <a:picLocks noChangeAspect="1"/>
          </p:cNvPicPr>
          <p:nvPr/>
        </p:nvPicPr>
        <p:blipFill>
          <a:blip r:embed="rId5"/>
          <a:stretch>
            <a:fillRect/>
          </a:stretch>
        </p:blipFill>
        <p:spPr>
          <a:xfrm>
            <a:off x="8305799" y="5854645"/>
            <a:ext cx="3898189" cy="1007545"/>
          </a:xfrm>
          <a:prstGeom prst="rect">
            <a:avLst/>
          </a:prstGeom>
        </p:spPr>
      </p:pic>
    </p:spTree>
    <p:extLst>
      <p:ext uri="{BB962C8B-B14F-4D97-AF65-F5344CB8AC3E}">
        <p14:creationId xmlns:p14="http://schemas.microsoft.com/office/powerpoint/2010/main" val="288687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360FD801-D417-725B-9BA0-12DE82673B2D}"/>
              </a:ext>
            </a:extLst>
          </p:cNvPr>
          <p:cNvGrpSpPr/>
          <p:nvPr/>
        </p:nvGrpSpPr>
        <p:grpSpPr>
          <a:xfrm>
            <a:off x="11353800" y="45761"/>
            <a:ext cx="742343" cy="679823"/>
            <a:chOff x="0" y="0"/>
            <a:chExt cx="2612390" cy="2552700"/>
          </a:xfrm>
        </p:grpSpPr>
        <p:sp>
          <p:nvSpPr>
            <p:cNvPr id="5" name="Oval 4">
              <a:extLst>
                <a:ext uri="{FF2B5EF4-FFF2-40B4-BE49-F238E27FC236}">
                  <a16:creationId xmlns:a16="http://schemas.microsoft.com/office/drawing/2014/main" id="{D91C745F-DCD3-2681-0F23-513849A284A3}"/>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56B4F9A6-7EDF-BDDD-D46B-EF1DF9BC4C2D}"/>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7" name="Isosceles Triangle 6">
              <a:extLst>
                <a:ext uri="{FF2B5EF4-FFF2-40B4-BE49-F238E27FC236}">
                  <a16:creationId xmlns:a16="http://schemas.microsoft.com/office/drawing/2014/main" id="{3BCC918A-A897-0C29-3002-AA6DFA0AE8E2}"/>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9" name="Isosceles Triangle 8">
              <a:extLst>
                <a:ext uri="{FF2B5EF4-FFF2-40B4-BE49-F238E27FC236}">
                  <a16:creationId xmlns:a16="http://schemas.microsoft.com/office/drawing/2014/main" id="{0DFD736C-D255-70B9-E8C2-7C77F7591647}"/>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 name="Isosceles Triangle 10">
              <a:extLst>
                <a:ext uri="{FF2B5EF4-FFF2-40B4-BE49-F238E27FC236}">
                  <a16:creationId xmlns:a16="http://schemas.microsoft.com/office/drawing/2014/main" id="{BA3420BE-D5EC-2198-99E3-BDE7D6E04B57}"/>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58DB7CE0-31D0-C829-6A86-AFC5FD5F9102}"/>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D6891800-5EEC-B8FA-B37D-E8883A8617A6}"/>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074CC314-F9AD-A38F-219E-73D7E801FF1B}"/>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6" name="Isosceles Triangle 15">
              <a:extLst>
                <a:ext uri="{FF2B5EF4-FFF2-40B4-BE49-F238E27FC236}">
                  <a16:creationId xmlns:a16="http://schemas.microsoft.com/office/drawing/2014/main" id="{F1F38637-8360-43A1-DDB4-D607969154D6}"/>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7" name="Isosceles Triangle 16">
              <a:extLst>
                <a:ext uri="{FF2B5EF4-FFF2-40B4-BE49-F238E27FC236}">
                  <a16:creationId xmlns:a16="http://schemas.microsoft.com/office/drawing/2014/main" id="{A4DE0B6A-432A-30A6-381B-C2C9B03F8FD7}"/>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18" name="Picture 17" descr="A cartoon of a door&#10;&#10;Description automatically generated">
              <a:extLst>
                <a:ext uri="{FF2B5EF4-FFF2-40B4-BE49-F238E27FC236}">
                  <a16:creationId xmlns:a16="http://schemas.microsoft.com/office/drawing/2014/main" id="{50F974A6-8593-8E4E-BF24-4187E293BC5D}"/>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sp>
        <p:nvSpPr>
          <p:cNvPr id="20" name="Title 1">
            <a:extLst>
              <a:ext uri="{FF2B5EF4-FFF2-40B4-BE49-F238E27FC236}">
                <a16:creationId xmlns:a16="http://schemas.microsoft.com/office/drawing/2014/main" id="{B67A5462-558C-E607-AD5C-770839F31D7B}"/>
              </a:ext>
            </a:extLst>
          </p:cNvPr>
          <p:cNvSpPr>
            <a:spLocks noGrp="1"/>
          </p:cNvSpPr>
          <p:nvPr>
            <p:ph type="title"/>
          </p:nvPr>
        </p:nvSpPr>
        <p:spPr>
          <a:xfrm>
            <a:off x="3420026" y="385672"/>
            <a:ext cx="6517429" cy="679823"/>
          </a:xfrm>
        </p:spPr>
        <p:txBody>
          <a:bodyPr>
            <a:noAutofit/>
          </a:bodyPr>
          <a:lstStyle/>
          <a:p>
            <a:pPr algn="ctr"/>
            <a:r>
              <a:rPr lang="en-GB" sz="2800" dirty="0">
                <a:latin typeface="Aharoni" panose="02010803020104030203" pitchFamily="2" charset="-79"/>
                <a:cs typeface="Aharoni" panose="02010803020104030203" pitchFamily="2" charset="-79"/>
              </a:rPr>
              <a:t>NEW Early Help Front Door Process</a:t>
            </a:r>
          </a:p>
        </p:txBody>
      </p:sp>
      <p:pic>
        <p:nvPicPr>
          <p:cNvPr id="26" name="Picture 25">
            <a:extLst>
              <a:ext uri="{FF2B5EF4-FFF2-40B4-BE49-F238E27FC236}">
                <a16:creationId xmlns:a16="http://schemas.microsoft.com/office/drawing/2014/main" id="{E72A8D9A-BE5B-69D3-A434-C535BC1BD09D}"/>
              </a:ext>
            </a:extLst>
          </p:cNvPr>
          <p:cNvPicPr>
            <a:picLocks noChangeAspect="1"/>
          </p:cNvPicPr>
          <p:nvPr/>
        </p:nvPicPr>
        <p:blipFill>
          <a:blip r:embed="rId4"/>
          <a:stretch>
            <a:fillRect/>
          </a:stretch>
        </p:blipFill>
        <p:spPr>
          <a:xfrm>
            <a:off x="1143624" y="953379"/>
            <a:ext cx="10099994" cy="5698684"/>
          </a:xfrm>
          <a:prstGeom prst="rect">
            <a:avLst/>
          </a:prstGeom>
        </p:spPr>
      </p:pic>
      <p:pic>
        <p:nvPicPr>
          <p:cNvPr id="19" name="Picture 18">
            <a:extLst>
              <a:ext uri="{FF2B5EF4-FFF2-40B4-BE49-F238E27FC236}">
                <a16:creationId xmlns:a16="http://schemas.microsoft.com/office/drawing/2014/main" id="{4DF3229C-03DF-959F-55B7-A0FDB131DD45}"/>
              </a:ext>
            </a:extLst>
          </p:cNvPr>
          <p:cNvPicPr>
            <a:picLocks noChangeAspect="1"/>
          </p:cNvPicPr>
          <p:nvPr/>
        </p:nvPicPr>
        <p:blipFill rotWithShape="1">
          <a:blip r:embed="rId5"/>
          <a:srcRect l="173" t="-159" r="52097" b="87178"/>
          <a:stretch/>
        </p:blipFill>
        <p:spPr bwMode="auto">
          <a:xfrm>
            <a:off x="1" y="-15403"/>
            <a:ext cx="3077266" cy="1174719"/>
          </a:xfrm>
          <a:prstGeom prst="rect">
            <a:avLst/>
          </a:prstGeom>
          <a:noFill/>
          <a:ln w="9525">
            <a:noFill/>
            <a:miter lim="800000"/>
            <a:headEnd/>
            <a:tailEnd/>
          </a:ln>
        </p:spPr>
      </p:pic>
      <p:sp>
        <p:nvSpPr>
          <p:cNvPr id="2" name="Rectangle 1">
            <a:extLst>
              <a:ext uri="{FF2B5EF4-FFF2-40B4-BE49-F238E27FC236}">
                <a16:creationId xmlns:a16="http://schemas.microsoft.com/office/drawing/2014/main" id="{5DADD736-DF1D-48CD-432C-9D0AF298E0AA}"/>
              </a:ext>
            </a:extLst>
          </p:cNvPr>
          <p:cNvSpPr/>
          <p:nvPr/>
        </p:nvSpPr>
        <p:spPr>
          <a:xfrm>
            <a:off x="1143624" y="1065495"/>
            <a:ext cx="1510799" cy="1269332"/>
          </a:xfrm>
          <a:prstGeom prst="rect">
            <a:avLst/>
          </a:prstGeom>
          <a:noFill/>
          <a:ln w="76200">
            <a:solidFill>
              <a:srgbClr val="FFCF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55913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EAB57E-BFB7-8E1A-D885-AB1C73805D2C}"/>
              </a:ext>
            </a:extLst>
          </p:cNvPr>
          <p:cNvSpPr>
            <a:spLocks noGrp="1"/>
          </p:cNvSpPr>
          <p:nvPr>
            <p:ph type="title"/>
          </p:nvPr>
        </p:nvSpPr>
        <p:spPr>
          <a:xfrm>
            <a:off x="1171074" y="1396686"/>
            <a:ext cx="3240506" cy="4064628"/>
          </a:xfrm>
        </p:spPr>
        <p:txBody>
          <a:bodyPr>
            <a:normAutofit/>
          </a:bodyPr>
          <a:lstStyle/>
          <a:p>
            <a:pPr algn="ctr"/>
            <a:r>
              <a:rPr lang="en-GB" b="1" dirty="0">
                <a:solidFill>
                  <a:srgbClr val="FFFFFF"/>
                </a:solidFill>
              </a:rPr>
              <a:t>A note about late referrals</a:t>
            </a:r>
          </a:p>
        </p:txBody>
      </p:sp>
      <p:sp>
        <p:nvSpPr>
          <p:cNvPr id="17"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A495D5A9-FDD2-818C-41FE-3F3F9879908B}"/>
              </a:ext>
            </a:extLst>
          </p:cNvPr>
          <p:cNvSpPr>
            <a:spLocks noGrp="1"/>
          </p:cNvSpPr>
          <p:nvPr>
            <p:ph idx="1"/>
          </p:nvPr>
        </p:nvSpPr>
        <p:spPr>
          <a:xfrm>
            <a:off x="5370153" y="1526033"/>
            <a:ext cx="5536397" cy="4306595"/>
          </a:xfrm>
        </p:spPr>
        <p:txBody>
          <a:bodyPr>
            <a:normAutofit fontScale="92500" lnSpcReduction="20000"/>
          </a:bodyPr>
          <a:lstStyle/>
          <a:p>
            <a:pPr marL="0" indent="0" algn="ctr">
              <a:buNone/>
            </a:pPr>
            <a:r>
              <a:rPr lang="en-GB" sz="2000" dirty="0">
                <a:effectLst/>
                <a:latin typeface="Calibri" panose="020F0502020204030204" pitchFamily="34" charset="0"/>
                <a:ea typeface="Calibri" panose="020F0502020204030204" pitchFamily="34" charset="0"/>
              </a:rPr>
              <a:t>We have noticed a significant increase in the amount of referrals received after 3pm, particularly at the end of the week. </a:t>
            </a:r>
            <a:r>
              <a:rPr lang="en-GB" sz="2000" dirty="0">
                <a:latin typeface="Calibri" panose="020F0502020204030204" pitchFamily="34" charset="0"/>
                <a:ea typeface="Calibri" panose="020F0502020204030204" pitchFamily="34" charset="0"/>
              </a:rPr>
              <a:t>T</a:t>
            </a:r>
            <a:r>
              <a:rPr lang="en-GB" sz="2000" dirty="0">
                <a:effectLst/>
                <a:latin typeface="Calibri" panose="020F0502020204030204" pitchFamily="34" charset="0"/>
                <a:ea typeface="Calibri" panose="020F0502020204030204" pitchFamily="34" charset="0"/>
              </a:rPr>
              <a:t>he majority of these concerns do not require an immediate response and it is clear from some of the information shared that the concerns have been known for a period of time but have not been referred in. </a:t>
            </a:r>
          </a:p>
          <a:p>
            <a:pPr marL="0" indent="0" algn="ctr">
              <a:buNone/>
            </a:pPr>
            <a:endParaRPr lang="en-GB" sz="2000" dirty="0">
              <a:effectLst/>
              <a:latin typeface="Calibri" panose="020F0502020204030204" pitchFamily="34" charset="0"/>
              <a:ea typeface="Calibri" panose="020F0502020204030204" pitchFamily="34" charset="0"/>
            </a:endParaRPr>
          </a:p>
          <a:p>
            <a:pPr marL="0" indent="0" algn="ctr">
              <a:buNone/>
            </a:pPr>
            <a:r>
              <a:rPr lang="en-GB" sz="2000" dirty="0">
                <a:effectLst/>
                <a:latin typeface="Calibri" panose="020F0502020204030204" pitchFamily="34" charset="0"/>
                <a:ea typeface="Calibri" panose="020F0502020204030204" pitchFamily="34" charset="0"/>
              </a:rPr>
              <a:t>We respectfully request that concerns are raised promptly and not kept until the end of the day, in order for the senior social workers to consider the information and make a threshold decision. Not doing so places the team under significant pressure as the volume of work becomes overwhelming at th</a:t>
            </a:r>
            <a:r>
              <a:rPr lang="en-GB" sz="2000" dirty="0">
                <a:latin typeface="Calibri" panose="020F0502020204030204" pitchFamily="34" charset="0"/>
                <a:ea typeface="Calibri" panose="020F0502020204030204" pitchFamily="34" charset="0"/>
              </a:rPr>
              <a:t>e end of </a:t>
            </a:r>
            <a:r>
              <a:rPr lang="en-GB" sz="2000">
                <a:latin typeface="Calibri" panose="020F0502020204030204" pitchFamily="34" charset="0"/>
                <a:ea typeface="Calibri" panose="020F0502020204030204" pitchFamily="34" charset="0"/>
              </a:rPr>
              <a:t>the working day.</a:t>
            </a:r>
            <a:endParaRPr lang="en-GB" sz="2000" dirty="0">
              <a:effectLst/>
              <a:latin typeface="Calibri" panose="020F0502020204030204" pitchFamily="34" charset="0"/>
              <a:ea typeface="Calibri" panose="020F0502020204030204" pitchFamily="34" charset="0"/>
            </a:endParaRPr>
          </a:p>
          <a:p>
            <a:pPr marL="0" indent="0" algn="ctr">
              <a:buNone/>
            </a:pPr>
            <a:endParaRPr lang="en-GB" sz="2000" dirty="0">
              <a:effectLst/>
              <a:latin typeface="Calibri" panose="020F0502020204030204" pitchFamily="34" charset="0"/>
              <a:ea typeface="Calibri" panose="020F0502020204030204" pitchFamily="34" charset="0"/>
            </a:endParaRPr>
          </a:p>
          <a:p>
            <a:pPr marL="0" indent="0" algn="ctr">
              <a:buNone/>
            </a:pPr>
            <a:r>
              <a:rPr lang="en-GB" sz="2000" dirty="0">
                <a:effectLst/>
                <a:latin typeface="Calibri" panose="020F0502020204030204" pitchFamily="34" charset="0"/>
                <a:ea typeface="Calibri" panose="020F0502020204030204" pitchFamily="34" charset="0"/>
              </a:rPr>
              <a:t>Thank you.</a:t>
            </a:r>
          </a:p>
          <a:p>
            <a:pPr marL="0" indent="0">
              <a:buNone/>
            </a:pPr>
            <a:endParaRPr lang="en-GB" dirty="0"/>
          </a:p>
        </p:txBody>
      </p:sp>
      <p:grpSp>
        <p:nvGrpSpPr>
          <p:cNvPr id="25" name="Group 24">
            <a:extLst>
              <a:ext uri="{FF2B5EF4-FFF2-40B4-BE49-F238E27FC236}">
                <a16:creationId xmlns:a16="http://schemas.microsoft.com/office/drawing/2014/main" id="{36DC1977-9A22-989D-6322-2EE0DF0DC767}"/>
              </a:ext>
            </a:extLst>
          </p:cNvPr>
          <p:cNvGrpSpPr/>
          <p:nvPr/>
        </p:nvGrpSpPr>
        <p:grpSpPr>
          <a:xfrm>
            <a:off x="11353800" y="45761"/>
            <a:ext cx="742343" cy="679823"/>
            <a:chOff x="0" y="0"/>
            <a:chExt cx="2612390" cy="2552700"/>
          </a:xfrm>
        </p:grpSpPr>
        <p:sp>
          <p:nvSpPr>
            <p:cNvPr id="26" name="Oval 25">
              <a:extLst>
                <a:ext uri="{FF2B5EF4-FFF2-40B4-BE49-F238E27FC236}">
                  <a16:creationId xmlns:a16="http://schemas.microsoft.com/office/drawing/2014/main" id="{0BD0BDBB-59A8-51CE-2659-839B62911C10}"/>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9FF49AF2-C1FD-36FF-46BA-7C1C1816BABF}"/>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8" name="Isosceles Triangle 27">
              <a:extLst>
                <a:ext uri="{FF2B5EF4-FFF2-40B4-BE49-F238E27FC236}">
                  <a16:creationId xmlns:a16="http://schemas.microsoft.com/office/drawing/2014/main" id="{5CBB7FE3-8945-47A0-FDFC-96422E5A38F1}"/>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9" name="Isosceles Triangle 28">
              <a:extLst>
                <a:ext uri="{FF2B5EF4-FFF2-40B4-BE49-F238E27FC236}">
                  <a16:creationId xmlns:a16="http://schemas.microsoft.com/office/drawing/2014/main" id="{C880EB24-53F4-D6D7-2792-2DECB52769D1}"/>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0" name="Isosceles Triangle 29">
              <a:extLst>
                <a:ext uri="{FF2B5EF4-FFF2-40B4-BE49-F238E27FC236}">
                  <a16:creationId xmlns:a16="http://schemas.microsoft.com/office/drawing/2014/main" id="{8D81EF08-3DDB-37FE-C75C-A34C3E671A4F}"/>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1" name="Isosceles Triangle 30">
              <a:extLst>
                <a:ext uri="{FF2B5EF4-FFF2-40B4-BE49-F238E27FC236}">
                  <a16:creationId xmlns:a16="http://schemas.microsoft.com/office/drawing/2014/main" id="{FA364CBB-0EB5-C1DF-8653-A3610F2378A6}"/>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2" name="Isosceles Triangle 31">
              <a:extLst>
                <a:ext uri="{FF2B5EF4-FFF2-40B4-BE49-F238E27FC236}">
                  <a16:creationId xmlns:a16="http://schemas.microsoft.com/office/drawing/2014/main" id="{06144972-7EDE-3AA0-CD26-B03A9DD27635}"/>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3" name="Isosceles Triangle 32">
              <a:extLst>
                <a:ext uri="{FF2B5EF4-FFF2-40B4-BE49-F238E27FC236}">
                  <a16:creationId xmlns:a16="http://schemas.microsoft.com/office/drawing/2014/main" id="{14DE4977-4B04-6CA4-B7F4-3D878DDDFC0C}"/>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4" name="Isosceles Triangle 33">
              <a:extLst>
                <a:ext uri="{FF2B5EF4-FFF2-40B4-BE49-F238E27FC236}">
                  <a16:creationId xmlns:a16="http://schemas.microsoft.com/office/drawing/2014/main" id="{1283C97A-880D-4093-EF36-E86FF5F0DBA8}"/>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5" name="Isosceles Triangle 34">
              <a:extLst>
                <a:ext uri="{FF2B5EF4-FFF2-40B4-BE49-F238E27FC236}">
                  <a16:creationId xmlns:a16="http://schemas.microsoft.com/office/drawing/2014/main" id="{36D5BFE8-7DD5-EE75-8188-CE919BB6B014}"/>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36" name="Picture 35" descr="A cartoon of a door&#10;&#10;Description automatically generated">
              <a:extLst>
                <a:ext uri="{FF2B5EF4-FFF2-40B4-BE49-F238E27FC236}">
                  <a16:creationId xmlns:a16="http://schemas.microsoft.com/office/drawing/2014/main" id="{4493C7EE-20B2-E102-E359-1B1D18C0675F}"/>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pic>
        <p:nvPicPr>
          <p:cNvPr id="37" name="Picture 36">
            <a:extLst>
              <a:ext uri="{FF2B5EF4-FFF2-40B4-BE49-F238E27FC236}">
                <a16:creationId xmlns:a16="http://schemas.microsoft.com/office/drawing/2014/main" id="{D3F96A23-4458-CEFD-FA9C-7DF6CF67FB5E}"/>
              </a:ext>
            </a:extLst>
          </p:cNvPr>
          <p:cNvPicPr>
            <a:picLocks noChangeAspect="1"/>
          </p:cNvPicPr>
          <p:nvPr/>
        </p:nvPicPr>
        <p:blipFill rotWithShape="1">
          <a:blip r:embed="rId4"/>
          <a:srcRect l="173" t="-159" r="52097" b="87178"/>
          <a:stretch/>
        </p:blipFill>
        <p:spPr bwMode="auto">
          <a:xfrm>
            <a:off x="1" y="-15403"/>
            <a:ext cx="3077266" cy="1174719"/>
          </a:xfrm>
          <a:prstGeom prst="rect">
            <a:avLst/>
          </a:prstGeom>
          <a:noFill/>
          <a:ln w="9525">
            <a:noFill/>
            <a:miter lim="800000"/>
            <a:headEnd/>
            <a:tailEnd/>
          </a:ln>
        </p:spPr>
      </p:pic>
    </p:spTree>
    <p:extLst>
      <p:ext uri="{BB962C8B-B14F-4D97-AF65-F5344CB8AC3E}">
        <p14:creationId xmlns:p14="http://schemas.microsoft.com/office/powerpoint/2010/main" val="2781400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32C2336C-5725-D5E5-0C18-71D35A8E793F}"/>
              </a:ext>
            </a:extLst>
          </p:cNvPr>
          <p:cNvSpPr/>
          <p:nvPr/>
        </p:nvSpPr>
        <p:spPr>
          <a:xfrm>
            <a:off x="286327" y="4054764"/>
            <a:ext cx="646546" cy="4877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 name="Group 3">
            <a:extLst>
              <a:ext uri="{FF2B5EF4-FFF2-40B4-BE49-F238E27FC236}">
                <a16:creationId xmlns:a16="http://schemas.microsoft.com/office/drawing/2014/main" id="{CDB8A076-C7DE-C250-BD52-6FE4E0387DAF}"/>
              </a:ext>
            </a:extLst>
          </p:cNvPr>
          <p:cNvGrpSpPr/>
          <p:nvPr/>
        </p:nvGrpSpPr>
        <p:grpSpPr>
          <a:xfrm>
            <a:off x="11353800" y="45761"/>
            <a:ext cx="742343" cy="679823"/>
            <a:chOff x="0" y="0"/>
            <a:chExt cx="2612390" cy="2552700"/>
          </a:xfrm>
        </p:grpSpPr>
        <p:sp>
          <p:nvSpPr>
            <p:cNvPr id="5" name="Oval 4">
              <a:extLst>
                <a:ext uri="{FF2B5EF4-FFF2-40B4-BE49-F238E27FC236}">
                  <a16:creationId xmlns:a16="http://schemas.microsoft.com/office/drawing/2014/main" id="{6A2C7639-4E8A-D908-E5F0-C3AAB556CA85}"/>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10BEA29C-2491-1581-81C5-43A44A98959C}"/>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7" name="Isosceles Triangle 6">
              <a:extLst>
                <a:ext uri="{FF2B5EF4-FFF2-40B4-BE49-F238E27FC236}">
                  <a16:creationId xmlns:a16="http://schemas.microsoft.com/office/drawing/2014/main" id="{E081E8DC-B89D-5ECF-8D6C-6DD12D05D5E8}"/>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9" name="Isosceles Triangle 8">
              <a:extLst>
                <a:ext uri="{FF2B5EF4-FFF2-40B4-BE49-F238E27FC236}">
                  <a16:creationId xmlns:a16="http://schemas.microsoft.com/office/drawing/2014/main" id="{8B019254-A586-DCCD-F025-C285CF12465F}"/>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 name="Isosceles Triangle 10">
              <a:extLst>
                <a:ext uri="{FF2B5EF4-FFF2-40B4-BE49-F238E27FC236}">
                  <a16:creationId xmlns:a16="http://schemas.microsoft.com/office/drawing/2014/main" id="{FB4B33C1-2ADF-CDFD-E173-7EC36561A8F6}"/>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EDBFA3DC-3B5A-4F76-4CC8-7657BBF919A4}"/>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9147826F-E899-B8A6-0D3C-BAEA568835AE}"/>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0E1D4E71-EED0-ED13-9D2B-D740367F941B}"/>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6" name="Isosceles Triangle 15">
              <a:extLst>
                <a:ext uri="{FF2B5EF4-FFF2-40B4-BE49-F238E27FC236}">
                  <a16:creationId xmlns:a16="http://schemas.microsoft.com/office/drawing/2014/main" id="{B29E663A-8ABE-62CB-6C76-C639E759ACBD}"/>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7" name="Isosceles Triangle 16">
              <a:extLst>
                <a:ext uri="{FF2B5EF4-FFF2-40B4-BE49-F238E27FC236}">
                  <a16:creationId xmlns:a16="http://schemas.microsoft.com/office/drawing/2014/main" id="{E32E5CA2-76A0-0300-2F9A-404B170A28E1}"/>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18" name="Picture 17" descr="A cartoon of a door&#10;&#10;Description automatically generated">
              <a:extLst>
                <a:ext uri="{FF2B5EF4-FFF2-40B4-BE49-F238E27FC236}">
                  <a16:creationId xmlns:a16="http://schemas.microsoft.com/office/drawing/2014/main" id="{4BEF56BB-5507-C916-5289-F940D51AA7FA}"/>
                </a:ext>
              </a:extLst>
            </p:cNvPr>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pic>
        <p:nvPicPr>
          <p:cNvPr id="19" name="Picture 18">
            <a:extLst>
              <a:ext uri="{FF2B5EF4-FFF2-40B4-BE49-F238E27FC236}">
                <a16:creationId xmlns:a16="http://schemas.microsoft.com/office/drawing/2014/main" id="{61DCCBD3-0991-844D-1033-45B0925BA678}"/>
              </a:ext>
            </a:extLst>
          </p:cNvPr>
          <p:cNvPicPr>
            <a:picLocks noChangeAspect="1"/>
          </p:cNvPicPr>
          <p:nvPr/>
        </p:nvPicPr>
        <p:blipFill rotWithShape="1">
          <a:blip r:embed="rId5"/>
          <a:srcRect l="173" t="-159" r="52097" b="87178"/>
          <a:stretch/>
        </p:blipFill>
        <p:spPr bwMode="auto">
          <a:xfrm>
            <a:off x="1" y="-15403"/>
            <a:ext cx="3077266" cy="1174719"/>
          </a:xfrm>
          <a:prstGeom prst="rect">
            <a:avLst/>
          </a:prstGeom>
          <a:noFill/>
          <a:ln w="9525">
            <a:noFill/>
            <a:miter lim="800000"/>
            <a:headEnd/>
            <a:tailEnd/>
          </a:ln>
        </p:spPr>
      </p:pic>
      <p:sp>
        <p:nvSpPr>
          <p:cNvPr id="21" name="TextBox 20">
            <a:extLst>
              <a:ext uri="{FF2B5EF4-FFF2-40B4-BE49-F238E27FC236}">
                <a16:creationId xmlns:a16="http://schemas.microsoft.com/office/drawing/2014/main" id="{8EA23612-CB8B-A65A-76D7-AB3B9B05BCDA}"/>
              </a:ext>
            </a:extLst>
          </p:cNvPr>
          <p:cNvSpPr txBox="1"/>
          <p:nvPr/>
        </p:nvSpPr>
        <p:spPr>
          <a:xfrm>
            <a:off x="3103778" y="215716"/>
            <a:ext cx="7099892" cy="830997"/>
          </a:xfrm>
          <a:prstGeom prst="rect">
            <a:avLst/>
          </a:prstGeom>
          <a:noFill/>
        </p:spPr>
        <p:txBody>
          <a:bodyPr wrap="square">
            <a:spAutoFit/>
          </a:bodyPr>
          <a:lstStyle/>
          <a:p>
            <a:r>
              <a:rPr lang="en-US" sz="2400" b="1" dirty="0">
                <a:solidFill>
                  <a:srgbClr val="0070C0"/>
                </a:solidFill>
              </a:rPr>
              <a:t>BROOK / Harmful Sexual </a:t>
            </a:r>
            <a:r>
              <a:rPr lang="en-US" sz="2400" b="1" dirty="0" err="1">
                <a:solidFill>
                  <a:srgbClr val="0070C0"/>
                </a:solidFill>
              </a:rPr>
              <a:t>Behaviour</a:t>
            </a:r>
            <a:r>
              <a:rPr lang="en-US" sz="2400" b="1" dirty="0">
                <a:solidFill>
                  <a:srgbClr val="0070C0"/>
                </a:solidFill>
              </a:rPr>
              <a:t> (HSB) Overview</a:t>
            </a:r>
          </a:p>
          <a:p>
            <a:r>
              <a:rPr lang="en-US" sz="1200" dirty="0"/>
              <a:t>Service update 25/04/2024</a:t>
            </a:r>
          </a:p>
          <a:p>
            <a:r>
              <a:rPr lang="en-US" sz="1200" dirty="0"/>
              <a:t>George Davies – TREES team</a:t>
            </a:r>
          </a:p>
        </p:txBody>
      </p:sp>
      <p:sp>
        <p:nvSpPr>
          <p:cNvPr id="25" name="TextBox 24">
            <a:extLst>
              <a:ext uri="{FF2B5EF4-FFF2-40B4-BE49-F238E27FC236}">
                <a16:creationId xmlns:a16="http://schemas.microsoft.com/office/drawing/2014/main" id="{08F5A482-724F-958A-582F-2BAAFF346A15}"/>
              </a:ext>
            </a:extLst>
          </p:cNvPr>
          <p:cNvSpPr txBox="1">
            <a:spLocks/>
          </p:cNvSpPr>
          <p:nvPr/>
        </p:nvSpPr>
        <p:spPr>
          <a:xfrm>
            <a:off x="9391005" y="1307060"/>
            <a:ext cx="2325486" cy="2897198"/>
          </a:xfrm>
          <a:prstGeom prst="rect">
            <a:avLst/>
          </a:prstGeom>
          <a:noFill/>
          <a:ln w="19050">
            <a:solidFill>
              <a:srgbClr val="0070C0"/>
            </a:solidFill>
          </a:ln>
        </p:spPr>
        <p:txBody>
          <a:bodyPr wrap="square">
            <a:noAutofit/>
          </a:bodyPr>
          <a:lstStyle/>
          <a:p>
            <a:r>
              <a:rPr lang="en-GB" sz="1200" b="1" dirty="0"/>
              <a:t>Available support</a:t>
            </a:r>
          </a:p>
          <a:p>
            <a:endParaRPr lang="en-GB" sz="1100" dirty="0"/>
          </a:p>
          <a:p>
            <a:pPr>
              <a:spcBef>
                <a:spcPts val="600"/>
              </a:spcBef>
            </a:pPr>
            <a:r>
              <a:rPr lang="en-GB" sz="1000" dirty="0">
                <a:hlinkClick r:id="rId6"/>
              </a:rPr>
              <a:t>https://www.newstartnetworks.co.uk/</a:t>
            </a:r>
            <a:endParaRPr lang="en-GB" sz="1000" dirty="0"/>
          </a:p>
          <a:p>
            <a:pPr>
              <a:spcBef>
                <a:spcPts val="600"/>
              </a:spcBef>
            </a:pPr>
            <a:r>
              <a:rPr lang="en-GB" sz="1000" dirty="0">
                <a:hlinkClick r:id="rId7"/>
              </a:rPr>
              <a:t>https://www.lucyfaithfull.org.uk/</a:t>
            </a:r>
            <a:endParaRPr lang="en-GB" sz="1000" dirty="0"/>
          </a:p>
          <a:p>
            <a:pPr>
              <a:spcBef>
                <a:spcPts val="600"/>
              </a:spcBef>
            </a:pPr>
            <a:r>
              <a:rPr lang="en-GB" sz="1000" dirty="0">
                <a:hlinkClick r:id="rId8"/>
              </a:rPr>
              <a:t>Home - Shore (shorespace.org.uk)</a:t>
            </a:r>
            <a:endParaRPr lang="en-GB" sz="1000" dirty="0"/>
          </a:p>
          <a:p>
            <a:pPr>
              <a:spcBef>
                <a:spcPts val="600"/>
              </a:spcBef>
            </a:pPr>
            <a:r>
              <a:rPr lang="en-GB" sz="1000" dirty="0">
                <a:hlinkClick r:id="rId9"/>
              </a:rPr>
              <a:t>https://www.axiscounselling.org.uk</a:t>
            </a:r>
            <a:endParaRPr lang="en-GB" sz="1000" dirty="0"/>
          </a:p>
          <a:p>
            <a:pPr>
              <a:spcBef>
                <a:spcPts val="600"/>
              </a:spcBef>
            </a:pPr>
            <a:r>
              <a:rPr lang="en-GB" sz="1000" dirty="0">
                <a:hlinkClick r:id="rId10"/>
              </a:rPr>
              <a:t>https://www.wmrsasc.org.uk</a:t>
            </a:r>
            <a:endParaRPr lang="en-GB" sz="1000" dirty="0"/>
          </a:p>
          <a:p>
            <a:pPr>
              <a:spcBef>
                <a:spcPts val="600"/>
              </a:spcBef>
            </a:pPr>
            <a:r>
              <a:rPr lang="en-GB" sz="1000" dirty="0">
                <a:hlinkClick r:id="rId11"/>
              </a:rPr>
              <a:t>https://purpleleaf.org.uk</a:t>
            </a:r>
            <a:endParaRPr lang="en-GB" sz="1000" dirty="0"/>
          </a:p>
          <a:p>
            <a:pPr>
              <a:spcBef>
                <a:spcPts val="600"/>
              </a:spcBef>
            </a:pPr>
            <a:r>
              <a:rPr lang="en-GB" sz="1000" dirty="0">
                <a:hlinkClick r:id="rId12"/>
              </a:rPr>
              <a:t>https://westmerciayouthjustice.org.uk/</a:t>
            </a:r>
            <a:endParaRPr lang="en-GB" sz="1000" dirty="0"/>
          </a:p>
          <a:p>
            <a:pPr>
              <a:spcBef>
                <a:spcPts val="600"/>
              </a:spcBef>
            </a:pPr>
            <a:r>
              <a:rPr lang="en-GB" sz="1000" dirty="0">
                <a:hlinkClick r:id="rId13"/>
              </a:rPr>
              <a:t>https://openclinic.org.uk</a:t>
            </a:r>
            <a:endParaRPr lang="en-GB" sz="1000" dirty="0"/>
          </a:p>
          <a:p>
            <a:pPr>
              <a:spcBef>
                <a:spcPts val="600"/>
              </a:spcBef>
            </a:pPr>
            <a:r>
              <a:rPr lang="en-GB" sz="1000" dirty="0">
                <a:hlinkClick r:id="rId14"/>
              </a:rPr>
              <a:t>https://www.sh.uk/welcome</a:t>
            </a:r>
            <a:endParaRPr lang="en-GB" sz="1000" dirty="0"/>
          </a:p>
          <a:p>
            <a:pPr>
              <a:spcBef>
                <a:spcPts val="600"/>
              </a:spcBef>
            </a:pPr>
            <a:r>
              <a:rPr lang="en-GB" sz="1000" dirty="0">
                <a:hlinkClick r:id="rId15"/>
              </a:rPr>
              <a:t>https://www.brook.org.uk/</a:t>
            </a:r>
            <a:endParaRPr lang="en-GB" sz="1000" dirty="0"/>
          </a:p>
        </p:txBody>
      </p:sp>
      <p:sp>
        <p:nvSpPr>
          <p:cNvPr id="37" name="Content Placeholder 2">
            <a:extLst>
              <a:ext uri="{FF2B5EF4-FFF2-40B4-BE49-F238E27FC236}">
                <a16:creationId xmlns:a16="http://schemas.microsoft.com/office/drawing/2014/main" id="{222A08B6-DFBC-8341-F85C-CD0CF1536FAE}"/>
              </a:ext>
            </a:extLst>
          </p:cNvPr>
          <p:cNvSpPr txBox="1">
            <a:spLocks/>
          </p:cNvSpPr>
          <p:nvPr/>
        </p:nvSpPr>
        <p:spPr>
          <a:xfrm>
            <a:off x="3478393" y="1314482"/>
            <a:ext cx="2668315" cy="2897198"/>
          </a:xfrm>
          <a:prstGeom prst="rect">
            <a:avLst/>
          </a:prstGeom>
          <a:ln w="19050">
            <a:solidFill>
              <a:srgbClr val="0070C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en-GB" sz="1200" b="1" i="0" u="none" strike="noStrike" kern="1200" cap="none" spc="0" normalizeH="0" baseline="0" noProof="0" dirty="0">
                <a:ln>
                  <a:noFill/>
                </a:ln>
                <a:solidFill>
                  <a:srgbClr val="0087CA"/>
                </a:solidFill>
                <a:effectLst/>
                <a:uLnTx/>
                <a:uFillTx/>
                <a:latin typeface="Arial" panose="020B0604020202020204" pitchFamily="34" charset="0"/>
                <a:ea typeface="+mj-ea"/>
                <a:cs typeface="Arial" panose="020B0604020202020204" pitchFamily="34" charset="0"/>
              </a:rPr>
              <a:t>Age of consent</a:t>
            </a:r>
            <a:endParaRPr kumimoji="0" lang="en-GB" sz="12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1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Age of consent in UK is 16</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No child is able to consent to sexual activity if they are aged 13 and under.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If you are aware of &lt;13,14,15-year-olds engaging in sexual activity, even consensual, </a:t>
            </a:r>
            <a:r>
              <a:rPr kumimoji="0" lang="en-GB" sz="1100" b="0" i="1"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you may need to report this to police.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Please see “When to call the police” document devised by the National Police Chief’s Council </a:t>
            </a: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hlinkClick r:id="rId16"/>
              </a:rPr>
              <a:t>when-to-call-the-police--guidance-for-schools-and-colleges.pdf (npcc.police.uk)</a:t>
            </a:r>
            <a:endPar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50" name="Title 1">
            <a:extLst>
              <a:ext uri="{FF2B5EF4-FFF2-40B4-BE49-F238E27FC236}">
                <a16:creationId xmlns:a16="http://schemas.microsoft.com/office/drawing/2014/main" id="{D3603459-7882-33FB-9420-C646F7C2AEA4}"/>
              </a:ext>
            </a:extLst>
          </p:cNvPr>
          <p:cNvSpPr txBox="1">
            <a:spLocks/>
          </p:cNvSpPr>
          <p:nvPr/>
        </p:nvSpPr>
        <p:spPr>
          <a:xfrm>
            <a:off x="555710" y="1218340"/>
            <a:ext cx="7886700" cy="6340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87CA"/>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3800" b="1" i="0" u="none" strike="noStrike" kern="1200" cap="none" spc="0" normalizeH="0" baseline="0" noProof="0" dirty="0">
              <a:ln>
                <a:noFill/>
              </a:ln>
              <a:solidFill>
                <a:srgbClr val="0087CA"/>
              </a:solidFill>
              <a:effectLst/>
              <a:uLnTx/>
              <a:uFillTx/>
              <a:latin typeface="Arial" panose="020B0604020202020204" pitchFamily="34" charset="0"/>
              <a:ea typeface="+mj-ea"/>
              <a:cs typeface="Arial" panose="020B0604020202020204" pitchFamily="34" charset="0"/>
            </a:endParaRPr>
          </a:p>
        </p:txBody>
      </p:sp>
      <p:sp>
        <p:nvSpPr>
          <p:cNvPr id="52" name="Content Placeholder 2">
            <a:extLst>
              <a:ext uri="{FF2B5EF4-FFF2-40B4-BE49-F238E27FC236}">
                <a16:creationId xmlns:a16="http://schemas.microsoft.com/office/drawing/2014/main" id="{4C5D55F1-15BE-4757-8A2E-75C6D0F43841}"/>
              </a:ext>
            </a:extLst>
          </p:cNvPr>
          <p:cNvSpPr txBox="1">
            <a:spLocks/>
          </p:cNvSpPr>
          <p:nvPr/>
        </p:nvSpPr>
        <p:spPr>
          <a:xfrm>
            <a:off x="479343" y="1309160"/>
            <a:ext cx="2842677" cy="2902520"/>
          </a:xfrm>
          <a:prstGeom prst="rect">
            <a:avLst/>
          </a:prstGeom>
          <a:solidFill>
            <a:schemeClr val="bg1"/>
          </a:solidFill>
          <a:ln w="19050">
            <a:solidFill>
              <a:srgbClr val="0070C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kumimoji="0" lang="en-GB" sz="1200" b="1" i="0" u="none" strike="noStrike" kern="1200" cap="none" spc="0" normalizeH="0" baseline="0" noProof="0" dirty="0">
                <a:ln>
                  <a:noFill/>
                </a:ln>
                <a:solidFill>
                  <a:srgbClr val="0087CA"/>
                </a:solidFill>
                <a:effectLst/>
                <a:uLnTx/>
                <a:uFillTx/>
                <a:latin typeface="Arial" panose="020B0604020202020204" pitchFamily="34" charset="0"/>
                <a:ea typeface="+mj-ea"/>
                <a:cs typeface="Arial" panose="020B0604020202020204" pitchFamily="34" charset="0"/>
              </a:rPr>
              <a:t>Key points refresher</a:t>
            </a:r>
            <a:endParaRPr kumimoji="0" lang="en-GB" sz="12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Age of criminal responsibility is 10. Therefore, all sexual or HSB needs to be </a:t>
            </a:r>
            <a:r>
              <a:rPr kumimoji="0" lang="en-GB" sz="1100" b="0" i="0" u="none" strike="noStrike" kern="120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crimed</a:t>
            </a: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for those over &gt;10 years old.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1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Please do not distribute indecent images </a:t>
            </a: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ask the sharer to keep the source and pass directly to police.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Please do not use the term </a:t>
            </a:r>
            <a:r>
              <a:rPr kumimoji="0" lang="en-GB" sz="11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Child Pornography </a:t>
            </a: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this is no longer appropriate.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Please continue to use non-victim blaming language, this has significantly improved through CE risk assessments </a:t>
            </a:r>
            <a:r>
              <a:rPr kumimoji="0" lang="en-GB" sz="11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which is fantastic.</a:t>
            </a:r>
          </a:p>
        </p:txBody>
      </p:sp>
      <p:sp>
        <p:nvSpPr>
          <p:cNvPr id="54" name="Content Placeholder 2">
            <a:extLst>
              <a:ext uri="{FF2B5EF4-FFF2-40B4-BE49-F238E27FC236}">
                <a16:creationId xmlns:a16="http://schemas.microsoft.com/office/drawing/2014/main" id="{945345FA-6C4D-3616-E484-55BA0BC299FF}"/>
              </a:ext>
            </a:extLst>
          </p:cNvPr>
          <p:cNvSpPr txBox="1">
            <a:spLocks/>
          </p:cNvSpPr>
          <p:nvPr/>
        </p:nvSpPr>
        <p:spPr>
          <a:xfrm>
            <a:off x="6303081" y="1316582"/>
            <a:ext cx="2931693" cy="2887676"/>
          </a:xfrm>
          <a:prstGeom prst="rect">
            <a:avLst/>
          </a:prstGeom>
          <a:ln w="19050">
            <a:solidFill>
              <a:srgbClr val="0070C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kumimoji="0" lang="en-GB" sz="1200" b="1" i="0" u="none" strike="noStrike" kern="1200" cap="none" spc="0" normalizeH="0" baseline="0" noProof="0" dirty="0">
                <a:ln>
                  <a:noFill/>
                </a:ln>
                <a:solidFill>
                  <a:srgbClr val="0087CA"/>
                </a:solidFill>
                <a:effectLst/>
                <a:uLnTx/>
                <a:uFillTx/>
                <a:latin typeface="Arial" panose="020B0604020202020204" pitchFamily="34" charset="0"/>
                <a:ea typeface="+mj-ea"/>
                <a:cs typeface="Arial" panose="020B0604020202020204" pitchFamily="34" charset="0"/>
              </a:rPr>
              <a:t>Common myths</a:t>
            </a:r>
            <a:r>
              <a:rPr kumimoji="0" lang="en-GB" sz="1800" b="1" i="0" u="none" strike="noStrike" kern="1200" cap="none" spc="0" normalizeH="0" baseline="0" noProof="0" dirty="0">
                <a:ln>
                  <a:noFill/>
                </a:ln>
                <a:solidFill>
                  <a:srgbClr val="0087CA"/>
                </a:solidFill>
                <a:effectLst/>
                <a:uLnTx/>
                <a:uFillTx/>
                <a:latin typeface="Arial" panose="020B0604020202020204" pitchFamily="34" charset="0"/>
                <a:ea typeface="+mj-ea"/>
                <a:cs typeface="Arial" panose="020B0604020202020204" pitchFamily="34" charset="0"/>
              </a:rPr>
              <a:t>	</a:t>
            </a:r>
            <a:endParaRPr kumimoji="0" lang="en-GB"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It is </a:t>
            </a:r>
            <a:r>
              <a:rPr kumimoji="0" lang="en-GB" sz="11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not an absolute truth </a:t>
            </a: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that for those who are abused, end up abusing others in later life.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However, exposure to early HSB/sexual abuse, and trauma - </a:t>
            </a:r>
            <a:r>
              <a:rPr kumimoji="0" lang="en-GB" sz="1100" b="0" i="1"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can</a:t>
            </a: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increase the exposure to inappropriate sexualisation, and </a:t>
            </a:r>
            <a:r>
              <a:rPr kumimoji="0" lang="en-GB" sz="1100" b="0" i="1"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can</a:t>
            </a: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increase risk of sexualised behaviours.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Treating/intervening with HSB is no different than any other worrying behaviour.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1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HSB only has a 6% recidivism rate.</a:t>
            </a:r>
          </a:p>
        </p:txBody>
      </p:sp>
      <p:sp>
        <p:nvSpPr>
          <p:cNvPr id="20" name="Content Placeholder 2">
            <a:extLst>
              <a:ext uri="{FF2B5EF4-FFF2-40B4-BE49-F238E27FC236}">
                <a16:creationId xmlns:a16="http://schemas.microsoft.com/office/drawing/2014/main" id="{E1371B7D-2E5D-8F91-2108-B42839B0E719}"/>
              </a:ext>
            </a:extLst>
          </p:cNvPr>
          <p:cNvSpPr>
            <a:spLocks noGrp="1"/>
          </p:cNvSpPr>
          <p:nvPr>
            <p:ph idx="1"/>
          </p:nvPr>
        </p:nvSpPr>
        <p:spPr>
          <a:xfrm>
            <a:off x="475509" y="4375155"/>
            <a:ext cx="5205778" cy="2288779"/>
          </a:xfrm>
          <a:solidFill>
            <a:schemeClr val="bg1"/>
          </a:solidFill>
          <a:ln w="19050">
            <a:solidFill>
              <a:srgbClr val="0070C0"/>
            </a:solidFill>
          </a:ln>
        </p:spPr>
        <p:txBody>
          <a:bodyPr>
            <a:normAutofit/>
          </a:bodyPr>
          <a:lstStyle/>
          <a:p>
            <a:pPr marL="0" indent="0" rtl="0">
              <a:buNone/>
            </a:pPr>
            <a:r>
              <a:rPr kumimoji="0" lang="en-GB" sz="1300" b="1" i="0" u="none" strike="noStrike" kern="1200" cap="none" spc="0" normalizeH="0" baseline="0" noProof="0" dirty="0">
                <a:ln>
                  <a:noFill/>
                </a:ln>
                <a:solidFill>
                  <a:srgbClr val="0087CA"/>
                </a:solidFill>
                <a:effectLst/>
                <a:uLnTx/>
                <a:uFillTx/>
                <a:latin typeface="Arial" panose="020B0604020202020204" pitchFamily="34" charset="0"/>
                <a:ea typeface="+mj-ea"/>
                <a:cs typeface="Arial" panose="020B0604020202020204" pitchFamily="34" charset="0"/>
              </a:rPr>
              <a:t>BROOK</a:t>
            </a:r>
            <a:endParaRPr lang="en-GB" sz="1300" dirty="0">
              <a:latin typeface="Arial" panose="020B0604020202020204" pitchFamily="34" charset="0"/>
              <a:cs typeface="Arial" panose="020B0604020202020204" pitchFamily="34" charset="0"/>
            </a:endParaRPr>
          </a:p>
          <a:p>
            <a:pPr rtl="0"/>
            <a:r>
              <a:rPr lang="en-GB" sz="1100" dirty="0">
                <a:latin typeface="Arial" panose="020B0604020202020204" pitchFamily="34" charset="0"/>
                <a:cs typeface="Arial" panose="020B0604020202020204" pitchFamily="34" charset="0"/>
              </a:rPr>
              <a:t>Between </a:t>
            </a:r>
            <a:r>
              <a:rPr lang="en-GB" sz="1100" dirty="0">
                <a:effectLst/>
                <a:latin typeface="Arial" panose="020B0604020202020204" pitchFamily="34" charset="0"/>
                <a:cs typeface="Arial" panose="020B0604020202020204" pitchFamily="34" charset="0"/>
              </a:rPr>
              <a:t>2023 – 2024, the Brook Traffic Light Tool has been delivered in 16 sessions to 238 delegates across Shropshire.</a:t>
            </a:r>
          </a:p>
          <a:p>
            <a:pPr rtl="0"/>
            <a:r>
              <a:rPr lang="en-GB" sz="1100" dirty="0">
                <a:latin typeface="Arial" panose="020B0604020202020204" pitchFamily="34" charset="0"/>
                <a:cs typeface="Arial" panose="020B0604020202020204" pitchFamily="34" charset="0"/>
              </a:rPr>
              <a:t>Licencing continues – it is a priority that if you are in contact with young people involved in HSB that you complete this training.</a:t>
            </a:r>
          </a:p>
          <a:p>
            <a:pPr rtl="0"/>
            <a:r>
              <a:rPr lang="en-GB" sz="1100" b="1" dirty="0">
                <a:effectLst/>
                <a:latin typeface="Arial" panose="020B0604020202020204" pitchFamily="34" charset="0"/>
                <a:cs typeface="Arial" panose="020B0604020202020204" pitchFamily="34" charset="0"/>
              </a:rPr>
              <a:t>The tool cannot be used </a:t>
            </a:r>
            <a:r>
              <a:rPr lang="en-GB" sz="1100" b="1" dirty="0">
                <a:latin typeface="Arial" panose="020B0604020202020204" pitchFamily="34" charset="0"/>
                <a:cs typeface="Arial" panose="020B0604020202020204" pitchFamily="34" charset="0"/>
              </a:rPr>
              <a:t>by those who have not completed the training.</a:t>
            </a:r>
          </a:p>
          <a:p>
            <a:r>
              <a:rPr lang="en-GB" sz="1100" dirty="0">
                <a:latin typeface="Arial" panose="020B0604020202020204" pitchFamily="34" charset="0"/>
                <a:cs typeface="Arial" panose="020B0604020202020204" pitchFamily="34" charset="0"/>
              </a:rPr>
              <a:t>Brook are continually evolving and growing – their website is a great resource for the LGBTQ+ community, those who are questioning their sexuality, gender, news and trends. </a:t>
            </a:r>
            <a:r>
              <a:rPr lang="en-GB" sz="1100" dirty="0">
                <a:latin typeface="Arial" panose="020B0604020202020204" pitchFamily="34" charset="0"/>
                <a:cs typeface="Arial" panose="020B0604020202020204" pitchFamily="34" charset="0"/>
                <a:hlinkClick r:id="rId17"/>
              </a:rPr>
              <a:t>Gender: What is Gender Identity &amp; is it Different From Sex? (brook.org.uk)</a:t>
            </a:r>
            <a:endParaRPr lang="en-GB" sz="1100" dirty="0">
              <a:latin typeface="Arial" panose="020B0604020202020204" pitchFamily="34" charset="0"/>
              <a:cs typeface="Arial" panose="020B0604020202020204" pitchFamily="34" charset="0"/>
            </a:endParaRPr>
          </a:p>
          <a:p>
            <a:pPr marL="0" indent="0" rtl="0">
              <a:buNone/>
            </a:pPr>
            <a:endParaRPr lang="en-GB" sz="1100" dirty="0">
              <a:effectLst/>
              <a:latin typeface="Arial" panose="020B0604020202020204" pitchFamily="34" charset="0"/>
              <a:cs typeface="Arial" panose="020B0604020202020204" pitchFamily="34" charset="0"/>
            </a:endParaRPr>
          </a:p>
        </p:txBody>
      </p:sp>
      <p:sp>
        <p:nvSpPr>
          <p:cNvPr id="22" name="Content Placeholder 2">
            <a:extLst>
              <a:ext uri="{FF2B5EF4-FFF2-40B4-BE49-F238E27FC236}">
                <a16:creationId xmlns:a16="http://schemas.microsoft.com/office/drawing/2014/main" id="{7EFDF96B-D748-5722-492F-580BF7C58E6C}"/>
              </a:ext>
            </a:extLst>
          </p:cNvPr>
          <p:cNvSpPr txBox="1">
            <a:spLocks/>
          </p:cNvSpPr>
          <p:nvPr/>
        </p:nvSpPr>
        <p:spPr>
          <a:xfrm>
            <a:off x="5835449" y="4379550"/>
            <a:ext cx="5881042" cy="2288777"/>
          </a:xfrm>
          <a:prstGeom prst="rect">
            <a:avLst/>
          </a:prstGeom>
          <a:ln w="19050">
            <a:solidFill>
              <a:srgbClr val="0070C0"/>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kumimoji="0" lang="en-GB" sz="1400" b="1" i="0" u="none" strike="noStrike" kern="1200" cap="none" spc="0" normalizeH="0" baseline="0" noProof="0" dirty="0">
                <a:ln>
                  <a:noFill/>
                </a:ln>
                <a:solidFill>
                  <a:srgbClr val="0087CA"/>
                </a:solidFill>
                <a:effectLst/>
                <a:uLnTx/>
                <a:uFillTx/>
                <a:latin typeface="Arial" panose="020B0604020202020204" pitchFamily="34" charset="0"/>
                <a:ea typeface="+mj-ea"/>
                <a:cs typeface="Arial" panose="020B0604020202020204" pitchFamily="34" charset="0"/>
              </a:rPr>
              <a:t>AIM3</a:t>
            </a:r>
            <a:endParaRPr lang="en-GB" sz="14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100" dirty="0">
                <a:latin typeface="Arial" panose="020B0604020202020204" pitchFamily="34" charset="0"/>
                <a:cs typeface="Arial" panose="020B0604020202020204" pitchFamily="34" charset="0"/>
              </a:rPr>
              <a:t>The AIM project is a licenced, specialist programme which allows professionals to make informed, practical decisions on a young person’s welfare and future.</a:t>
            </a:r>
          </a:p>
          <a:p>
            <a:pPr marL="0" indent="0">
              <a:buFont typeface="Arial" panose="020B0604020202020204" pitchFamily="34" charset="0"/>
              <a:buNone/>
            </a:pPr>
            <a:r>
              <a:rPr lang="en-GB" sz="1100" dirty="0">
                <a:latin typeface="Arial" panose="020B0604020202020204" pitchFamily="34" charset="0"/>
                <a:cs typeface="Arial" panose="020B0604020202020204" pitchFamily="34" charset="0"/>
              </a:rPr>
              <a:t>AIM assessments can be completed by Newstart (speak with line managers regarding this) however if a young person is involved in criminality and open to Youth Justice (pre or post sentence) they are trained to complete these too.</a:t>
            </a:r>
          </a:p>
          <a:p>
            <a:pPr marL="0" marR="0" lvl="0" indent="0" algn="l" defTabSz="914400" rtl="0" eaLnBrk="1" fontAlgn="auto" latinLnBrk="0" hangingPunct="1">
              <a:lnSpc>
                <a:spcPct val="90000"/>
              </a:lnSpc>
              <a:spcBef>
                <a:spcPts val="1000"/>
              </a:spcBef>
              <a:spcAft>
                <a:spcPts val="0"/>
              </a:spcAft>
              <a:buClrTx/>
              <a:buSzTx/>
              <a:buNone/>
              <a:tabLst/>
              <a:defRPr/>
            </a:pPr>
            <a:r>
              <a:rPr kumimoji="0" lang="en-GB"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5 Domains</a:t>
            </a:r>
          </a:p>
          <a:p>
            <a:pPr marL="1080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Sexual Behaviour</a:t>
            </a:r>
          </a:p>
          <a:p>
            <a:pPr marL="1080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Non-Sexual Behaviour (ASB etc)</a:t>
            </a:r>
          </a:p>
          <a:p>
            <a:pPr marL="1080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Developmental</a:t>
            </a:r>
          </a:p>
          <a:p>
            <a:pPr marL="1080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Environmental/family</a:t>
            </a:r>
          </a:p>
          <a:p>
            <a:pPr marL="1080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Self-regulation</a:t>
            </a:r>
          </a:p>
          <a:p>
            <a:pPr marL="0" indent="0">
              <a:buFont typeface="Arial" panose="020B0604020202020204" pitchFamily="34" charset="0"/>
              <a:buNone/>
            </a:pPr>
            <a:endParaRPr lang="en-GB"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2978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4" name="Picture 3">
            <a:extLst>
              <a:ext uri="{FF2B5EF4-FFF2-40B4-BE49-F238E27FC236}">
                <a16:creationId xmlns:a16="http://schemas.microsoft.com/office/drawing/2014/main" id="{386F409C-97F4-17D1-04A0-FBFB1D0738FF}"/>
              </a:ext>
            </a:extLst>
          </p:cNvPr>
          <p:cNvPicPr>
            <a:picLocks noChangeAspect="1"/>
          </p:cNvPicPr>
          <p:nvPr/>
        </p:nvPicPr>
        <p:blipFill rotWithShape="1">
          <a:blip r:embed="rId3"/>
          <a:srcRect l="173" t="-159" r="52097" b="87178"/>
          <a:stretch/>
        </p:blipFill>
        <p:spPr bwMode="auto">
          <a:xfrm>
            <a:off x="1" y="-15403"/>
            <a:ext cx="3077266" cy="1174719"/>
          </a:xfrm>
          <a:prstGeom prst="rect">
            <a:avLst/>
          </a:prstGeom>
          <a:noFill/>
          <a:ln w="9525">
            <a:noFill/>
            <a:miter lim="800000"/>
            <a:headEnd/>
            <a:tailEnd/>
          </a:ln>
        </p:spPr>
      </p:pic>
      <p:grpSp>
        <p:nvGrpSpPr>
          <p:cNvPr id="5" name="Group 4">
            <a:extLst>
              <a:ext uri="{FF2B5EF4-FFF2-40B4-BE49-F238E27FC236}">
                <a16:creationId xmlns:a16="http://schemas.microsoft.com/office/drawing/2014/main" id="{446D2301-A717-1C4F-12E8-649643B91951}"/>
              </a:ext>
            </a:extLst>
          </p:cNvPr>
          <p:cNvGrpSpPr/>
          <p:nvPr/>
        </p:nvGrpSpPr>
        <p:grpSpPr>
          <a:xfrm>
            <a:off x="11353800" y="45761"/>
            <a:ext cx="742343" cy="679823"/>
            <a:chOff x="0" y="0"/>
            <a:chExt cx="2612390" cy="2552700"/>
          </a:xfrm>
        </p:grpSpPr>
        <p:sp>
          <p:nvSpPr>
            <p:cNvPr id="6" name="Oval 5">
              <a:extLst>
                <a:ext uri="{FF2B5EF4-FFF2-40B4-BE49-F238E27FC236}">
                  <a16:creationId xmlns:a16="http://schemas.microsoft.com/office/drawing/2014/main" id="{5D528339-6868-1FFB-3D0C-344044B712B6}"/>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17207CB0-7F07-444E-EDAC-C4F503BE73D3}"/>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9" name="Isosceles Triangle 8">
              <a:extLst>
                <a:ext uri="{FF2B5EF4-FFF2-40B4-BE49-F238E27FC236}">
                  <a16:creationId xmlns:a16="http://schemas.microsoft.com/office/drawing/2014/main" id="{9642E95C-D571-0ABC-D61A-29EF1CC71EFD}"/>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 name="Isosceles Triangle 10">
              <a:extLst>
                <a:ext uri="{FF2B5EF4-FFF2-40B4-BE49-F238E27FC236}">
                  <a16:creationId xmlns:a16="http://schemas.microsoft.com/office/drawing/2014/main" id="{C17CF7CE-A33B-C69D-B364-CAA84683808D}"/>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0C4CA18D-2D01-C5EC-7274-00D311963BF8}"/>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B63A68DD-222B-EA2D-F54B-1FD7F34B18F6}"/>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0107F6B3-D521-E337-E65D-E92DF7B89F7C}"/>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6" name="Isosceles Triangle 15">
              <a:extLst>
                <a:ext uri="{FF2B5EF4-FFF2-40B4-BE49-F238E27FC236}">
                  <a16:creationId xmlns:a16="http://schemas.microsoft.com/office/drawing/2014/main" id="{D3A24A0F-7F9D-1989-7244-445D4BAF504D}"/>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7" name="Isosceles Triangle 16">
              <a:extLst>
                <a:ext uri="{FF2B5EF4-FFF2-40B4-BE49-F238E27FC236}">
                  <a16:creationId xmlns:a16="http://schemas.microsoft.com/office/drawing/2014/main" id="{4900065B-F29F-5C89-C363-B5969633DDE7}"/>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8" name="Isosceles Triangle 17">
              <a:extLst>
                <a:ext uri="{FF2B5EF4-FFF2-40B4-BE49-F238E27FC236}">
                  <a16:creationId xmlns:a16="http://schemas.microsoft.com/office/drawing/2014/main" id="{7429D2C4-4C2D-0CE3-6300-ED011D187E5D}"/>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19" name="Picture 18" descr="A cartoon of a door&#10;&#10;Description automatically generated">
              <a:extLst>
                <a:ext uri="{FF2B5EF4-FFF2-40B4-BE49-F238E27FC236}">
                  <a16:creationId xmlns:a16="http://schemas.microsoft.com/office/drawing/2014/main" id="{9D302754-E36D-8543-9736-439A2FAD1EB5}"/>
                </a:ext>
              </a:extLst>
            </p:cNvPr>
            <p:cNvPicPr>
              <a:picLocks noChangeAspect="1"/>
            </p:cNvPicPr>
            <p:nvPr/>
          </p:nvPicPr>
          <p:blipFill rotWithShape="1">
            <a:blip r:embed="rId4" cstate="print">
              <a:extLst>
                <a:ext uri="{BEBA8EAE-BF5A-486C-A8C5-ECC9F3942E4B}">
                  <a14:imgProps xmlns:a14="http://schemas.microsoft.com/office/drawing/2010/main">
                    <a14:imgLayer r:embed="rId5">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sp>
        <p:nvSpPr>
          <p:cNvPr id="20" name="Rectangle: Rounded Corners 19">
            <a:extLst>
              <a:ext uri="{FF2B5EF4-FFF2-40B4-BE49-F238E27FC236}">
                <a16:creationId xmlns:a16="http://schemas.microsoft.com/office/drawing/2014/main" id="{6490D69E-D4F4-E776-DFCA-FD03CB19D452}"/>
              </a:ext>
            </a:extLst>
          </p:cNvPr>
          <p:cNvSpPr/>
          <p:nvPr/>
        </p:nvSpPr>
        <p:spPr>
          <a:xfrm>
            <a:off x="169139" y="2224576"/>
            <a:ext cx="3378168" cy="4504215"/>
          </a:xfrm>
          <a:prstGeom prst="roundRect">
            <a:avLst>
              <a:gd name="adj" fmla="val 6744"/>
            </a:avLst>
          </a:prstGeom>
          <a:solidFill>
            <a:srgbClr val="FFEFBD"/>
          </a:solidFill>
          <a:ln w="76200">
            <a:solidFill>
              <a:srgbClr val="FFCF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8E2AC6BB-E52A-FDA9-8A54-826CDFDEE964}"/>
              </a:ext>
            </a:extLst>
          </p:cNvPr>
          <p:cNvSpPr>
            <a:spLocks noGrp="1"/>
          </p:cNvSpPr>
          <p:nvPr>
            <p:ph type="title"/>
          </p:nvPr>
        </p:nvSpPr>
        <p:spPr>
          <a:xfrm>
            <a:off x="56533" y="1112895"/>
            <a:ext cx="3490774" cy="651545"/>
          </a:xfrm>
        </p:spPr>
        <p:txBody>
          <a:bodyPr>
            <a:normAutofit/>
          </a:bodyPr>
          <a:lstStyle/>
          <a:p>
            <a:pPr algn="ctr"/>
            <a:r>
              <a:rPr lang="en-GB" sz="3200" b="1" dirty="0">
                <a:solidFill>
                  <a:srgbClr val="FFFFFF"/>
                </a:solidFill>
              </a:rPr>
              <a:t>Charity Spotlight</a:t>
            </a:r>
          </a:p>
        </p:txBody>
      </p:sp>
      <p:sp>
        <p:nvSpPr>
          <p:cNvPr id="22" name="TextBox 21">
            <a:extLst>
              <a:ext uri="{FF2B5EF4-FFF2-40B4-BE49-F238E27FC236}">
                <a16:creationId xmlns:a16="http://schemas.microsoft.com/office/drawing/2014/main" id="{D23C4CAD-5CC0-D7E0-2564-3CDB202CEE01}"/>
              </a:ext>
            </a:extLst>
          </p:cNvPr>
          <p:cNvSpPr txBox="1"/>
          <p:nvPr/>
        </p:nvSpPr>
        <p:spPr>
          <a:xfrm>
            <a:off x="-32597" y="1619452"/>
            <a:ext cx="3781640" cy="523220"/>
          </a:xfrm>
          <a:prstGeom prst="rect">
            <a:avLst/>
          </a:prstGeom>
          <a:noFill/>
        </p:spPr>
        <p:txBody>
          <a:bodyPr wrap="square" rtlCol="0">
            <a:spAutoFit/>
          </a:bodyPr>
          <a:lstStyle/>
          <a:p>
            <a:pPr algn="ctr"/>
            <a:r>
              <a:rPr lang="en-GB" sz="1400" dirty="0">
                <a:solidFill>
                  <a:schemeClr val="bg1"/>
                </a:solidFill>
                <a:cs typeface="Aharoni" panose="02010803020104030203" pitchFamily="2" charset="-79"/>
              </a:rPr>
              <a:t>In each Newsletter we would like to highlight a charity that is close to someone in our team.</a:t>
            </a:r>
          </a:p>
        </p:txBody>
      </p:sp>
      <p:pic>
        <p:nvPicPr>
          <p:cNvPr id="3" name="Picture 2" descr="A person and person posing for a picture&#10;&#10;Description automatically generated">
            <a:extLst>
              <a:ext uri="{FF2B5EF4-FFF2-40B4-BE49-F238E27FC236}">
                <a16:creationId xmlns:a16="http://schemas.microsoft.com/office/drawing/2014/main" id="{4801AC7A-B6A7-CFBD-67E8-1F80FCECB6D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0350" y="2270997"/>
            <a:ext cx="1836938" cy="2449250"/>
          </a:xfrm>
          <a:prstGeom prst="rect">
            <a:avLst/>
          </a:prstGeom>
        </p:spPr>
      </p:pic>
      <p:sp>
        <p:nvSpPr>
          <p:cNvPr id="28" name="TextBox 27">
            <a:extLst>
              <a:ext uri="{FF2B5EF4-FFF2-40B4-BE49-F238E27FC236}">
                <a16:creationId xmlns:a16="http://schemas.microsoft.com/office/drawing/2014/main" id="{AC794C71-F1D0-F93F-64BE-000EE42AB0B7}"/>
              </a:ext>
            </a:extLst>
          </p:cNvPr>
          <p:cNvSpPr txBox="1"/>
          <p:nvPr/>
        </p:nvSpPr>
        <p:spPr>
          <a:xfrm>
            <a:off x="4308140" y="1369553"/>
            <a:ext cx="3349764" cy="4924425"/>
          </a:xfrm>
          <a:prstGeom prst="rect">
            <a:avLst/>
          </a:prstGeom>
          <a:noFill/>
        </p:spPr>
        <p:txBody>
          <a:bodyPr wrap="square">
            <a:spAutoFit/>
          </a:bodyPr>
          <a:lstStyle/>
          <a:p>
            <a:pPr algn="l">
              <a:spcBef>
                <a:spcPts val="600"/>
              </a:spcBef>
            </a:pPr>
            <a:r>
              <a:rPr lang="en-GB" sz="1400" b="0" i="0" dirty="0">
                <a:solidFill>
                  <a:srgbClr val="252B33"/>
                </a:solidFill>
                <a:effectLst/>
              </a:rPr>
              <a:t>YMCA exists to provide the essential building blocks for a full and rewarding life: a safe home; acceptance; guidance; friendship; physical and mental health; academic support; employment skills; and access to real opportunities.</a:t>
            </a:r>
          </a:p>
          <a:p>
            <a:pPr algn="l">
              <a:spcBef>
                <a:spcPts val="600"/>
              </a:spcBef>
            </a:pPr>
            <a:r>
              <a:rPr lang="en-GB" sz="1400" b="0" i="0" dirty="0">
                <a:solidFill>
                  <a:srgbClr val="252B33"/>
                </a:solidFill>
                <a:effectLst/>
              </a:rPr>
              <a:t>Many young people have never known these things; other people have lost one or more as they grew up, but we all need them. All of us.</a:t>
            </a:r>
          </a:p>
          <a:p>
            <a:pPr algn="l">
              <a:spcBef>
                <a:spcPts val="600"/>
              </a:spcBef>
            </a:pPr>
            <a:r>
              <a:rPr lang="en-GB" sz="1400" b="0" i="0" dirty="0">
                <a:solidFill>
                  <a:srgbClr val="252B33"/>
                </a:solidFill>
                <a:effectLst/>
              </a:rPr>
              <a:t>YMCA provides these critical foundations for a fresh, strong start for young people and a better quality of life in the community.</a:t>
            </a:r>
          </a:p>
          <a:p>
            <a:pPr algn="l">
              <a:spcBef>
                <a:spcPts val="600"/>
              </a:spcBef>
            </a:pPr>
            <a:r>
              <a:rPr lang="en-GB" sz="1400" b="0" i="0" dirty="0">
                <a:solidFill>
                  <a:srgbClr val="252B33"/>
                </a:solidFill>
                <a:effectLst/>
              </a:rPr>
              <a:t>YMCA Wellington supported with Polly's student placement and we've seen the amazing impact it has had on young people's lives.</a:t>
            </a:r>
          </a:p>
          <a:p>
            <a:pPr algn="l">
              <a:spcBef>
                <a:spcPts val="600"/>
              </a:spcBef>
            </a:pPr>
            <a:r>
              <a:rPr lang="en-GB" sz="1400" b="0" i="0" dirty="0">
                <a:solidFill>
                  <a:srgbClr val="252B33"/>
                </a:solidFill>
                <a:effectLst/>
              </a:rPr>
              <a:t>YMCAs vision in England and Wales is to transform communities so that all young people can belong, contribute and thrive.</a:t>
            </a:r>
          </a:p>
        </p:txBody>
      </p:sp>
      <p:pic>
        <p:nvPicPr>
          <p:cNvPr id="1026" name="Picture 2">
            <a:extLst>
              <a:ext uri="{FF2B5EF4-FFF2-40B4-BE49-F238E27FC236}">
                <a16:creationId xmlns:a16="http://schemas.microsoft.com/office/drawing/2014/main" id="{5990FB1B-78F0-8851-E1A7-224C7C79993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79636" y="1173499"/>
            <a:ext cx="2508206" cy="1410866"/>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1">
            <a:extLst>
              <a:ext uri="{FF2B5EF4-FFF2-40B4-BE49-F238E27FC236}">
                <a16:creationId xmlns:a16="http://schemas.microsoft.com/office/drawing/2014/main" id="{5DCFD9DE-25F2-0A57-1C64-0193A74930F3}"/>
              </a:ext>
            </a:extLst>
          </p:cNvPr>
          <p:cNvPicPr>
            <a:picLocks noChangeAspect="1"/>
          </p:cNvPicPr>
          <p:nvPr/>
        </p:nvPicPr>
        <p:blipFill>
          <a:blip r:embed="rId8"/>
          <a:stretch>
            <a:fillRect/>
          </a:stretch>
        </p:blipFill>
        <p:spPr>
          <a:xfrm>
            <a:off x="3976544" y="174149"/>
            <a:ext cx="4203092" cy="943076"/>
          </a:xfrm>
          <a:prstGeom prst="rect">
            <a:avLst/>
          </a:prstGeom>
        </p:spPr>
      </p:pic>
      <p:sp>
        <p:nvSpPr>
          <p:cNvPr id="48" name="Rectangle: Rounded Corners 47">
            <a:extLst>
              <a:ext uri="{FF2B5EF4-FFF2-40B4-BE49-F238E27FC236}">
                <a16:creationId xmlns:a16="http://schemas.microsoft.com/office/drawing/2014/main" id="{B7614E23-1A7A-5C1A-5A0C-F2E9BDF76C5B}"/>
              </a:ext>
            </a:extLst>
          </p:cNvPr>
          <p:cNvSpPr/>
          <p:nvPr/>
        </p:nvSpPr>
        <p:spPr>
          <a:xfrm>
            <a:off x="332209" y="4720247"/>
            <a:ext cx="3076912" cy="1866104"/>
          </a:xfrm>
          <a:prstGeom prst="roundRect">
            <a:avLst>
              <a:gd name="adj" fmla="val 7048"/>
            </a:avLst>
          </a:prstGeom>
          <a:solidFill>
            <a:schemeClr val="accent6">
              <a:lumMod val="20000"/>
              <a:lumOff val="80000"/>
            </a:schemeClr>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333333"/>
                </a:solidFill>
                <a:effectLst/>
                <a:uLnTx/>
                <a:uFillTx/>
                <a:latin typeface="Open Sans" panose="020B0606030504020204" pitchFamily="34" charset="0"/>
                <a:ea typeface="+mn-ea"/>
                <a:cs typeface="+mn-cs"/>
              </a:rPr>
              <a:t>Assessment Team Social Worker Polly Pancosta has run the London Marathon to raise money for YMCA England and Wales</a:t>
            </a:r>
          </a:p>
          <a:p>
            <a:pPr algn="ctr" fontAlgn="base">
              <a:defRPr/>
            </a:pPr>
            <a:r>
              <a:rPr lang="en-GB" sz="1100" dirty="0">
                <a:hlinkClick r:id="rId9"/>
              </a:rPr>
              <a:t>Polly Pancosta is fundraising for YMCA England and Wales (justgiving.com)</a:t>
            </a:r>
            <a:endParaRPr lang="en-GB" sz="1100" dirty="0"/>
          </a:p>
          <a:p>
            <a:pPr algn="ctr" fontAlgn="base">
              <a:defRPr/>
            </a:pPr>
            <a:endParaRPr lang="en-GB" sz="1100" dirty="0"/>
          </a:p>
          <a:p>
            <a:pPr algn="ctr" fontAlgn="base">
              <a:defRPr/>
            </a:pPr>
            <a:endParaRPr lang="en-GB" sz="1100" dirty="0"/>
          </a:p>
          <a:p>
            <a:pPr algn="ctr" fontAlgn="base">
              <a:defRPr/>
            </a:pPr>
            <a:endParaRPr lang="en-GB" sz="1100" dirty="0"/>
          </a:p>
          <a:p>
            <a:pPr algn="ctr" fontAlgn="base">
              <a:defRPr/>
            </a:pPr>
            <a:endParaRPr lang="en-GB" sz="1100" dirty="0"/>
          </a:p>
        </p:txBody>
      </p:sp>
      <p:pic>
        <p:nvPicPr>
          <p:cNvPr id="34" name="Picture 33">
            <a:extLst>
              <a:ext uri="{FF2B5EF4-FFF2-40B4-BE49-F238E27FC236}">
                <a16:creationId xmlns:a16="http://schemas.microsoft.com/office/drawing/2014/main" id="{5408EAEE-6177-1743-95F8-20EBD53B0427}"/>
              </a:ext>
            </a:extLst>
          </p:cNvPr>
          <p:cNvPicPr>
            <a:picLocks noChangeAspect="1"/>
          </p:cNvPicPr>
          <p:nvPr/>
        </p:nvPicPr>
        <p:blipFill rotWithShape="1">
          <a:blip r:embed="rId10"/>
          <a:srcRect l="1990" r="2061"/>
          <a:stretch/>
        </p:blipFill>
        <p:spPr>
          <a:xfrm>
            <a:off x="7774878" y="4476683"/>
            <a:ext cx="4317161" cy="2170398"/>
          </a:xfrm>
          <a:prstGeom prst="rect">
            <a:avLst/>
          </a:prstGeom>
        </p:spPr>
      </p:pic>
      <p:pic>
        <p:nvPicPr>
          <p:cNvPr id="37" name="Picture 36">
            <a:extLst>
              <a:ext uri="{FF2B5EF4-FFF2-40B4-BE49-F238E27FC236}">
                <a16:creationId xmlns:a16="http://schemas.microsoft.com/office/drawing/2014/main" id="{DA07315A-ACFE-C6D9-7381-36563AFFB36A}"/>
              </a:ext>
            </a:extLst>
          </p:cNvPr>
          <p:cNvPicPr>
            <a:picLocks noChangeAspect="1"/>
          </p:cNvPicPr>
          <p:nvPr/>
        </p:nvPicPr>
        <p:blipFill rotWithShape="1">
          <a:blip r:embed="rId11"/>
          <a:srcRect l="1739" t="4649" b="13324"/>
          <a:stretch/>
        </p:blipFill>
        <p:spPr>
          <a:xfrm>
            <a:off x="7816067" y="2760224"/>
            <a:ext cx="4234785" cy="1513412"/>
          </a:xfrm>
          <a:prstGeom prst="rect">
            <a:avLst/>
          </a:prstGeom>
        </p:spPr>
      </p:pic>
      <p:pic>
        <p:nvPicPr>
          <p:cNvPr id="50" name="Picture 49">
            <a:hlinkClick r:id="rId12"/>
            <a:extLst>
              <a:ext uri="{FF2B5EF4-FFF2-40B4-BE49-F238E27FC236}">
                <a16:creationId xmlns:a16="http://schemas.microsoft.com/office/drawing/2014/main" id="{08FCB407-AFB5-BD1F-7AEB-CA5EEB0DDB96}"/>
              </a:ext>
            </a:extLst>
          </p:cNvPr>
          <p:cNvPicPr>
            <a:picLocks noChangeAspect="1"/>
          </p:cNvPicPr>
          <p:nvPr/>
        </p:nvPicPr>
        <p:blipFill rotWithShape="1">
          <a:blip r:embed="rId13"/>
          <a:srcRect l="10473" t="-1831" r="7110" b="-2851"/>
          <a:stretch/>
        </p:blipFill>
        <p:spPr>
          <a:xfrm>
            <a:off x="558165" y="5973417"/>
            <a:ext cx="2534478" cy="467140"/>
          </a:xfrm>
          <a:prstGeom prst="rect">
            <a:avLst/>
          </a:prstGeom>
          <a:ln w="28575">
            <a:solidFill>
              <a:schemeClr val="accent6">
                <a:lumMod val="75000"/>
              </a:schemeClr>
            </a:solidFill>
          </a:ln>
        </p:spPr>
      </p:pic>
    </p:spTree>
    <p:extLst>
      <p:ext uri="{BB962C8B-B14F-4D97-AF65-F5344CB8AC3E}">
        <p14:creationId xmlns:p14="http://schemas.microsoft.com/office/powerpoint/2010/main" val="430312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4" name="Group 3">
            <a:extLst>
              <a:ext uri="{FF2B5EF4-FFF2-40B4-BE49-F238E27FC236}">
                <a16:creationId xmlns:a16="http://schemas.microsoft.com/office/drawing/2014/main" id="{8F212F34-D44A-A3A1-52FC-288F617E532C}"/>
              </a:ext>
            </a:extLst>
          </p:cNvPr>
          <p:cNvGrpSpPr/>
          <p:nvPr/>
        </p:nvGrpSpPr>
        <p:grpSpPr>
          <a:xfrm>
            <a:off x="11353800" y="45761"/>
            <a:ext cx="742343" cy="679823"/>
            <a:chOff x="0" y="0"/>
            <a:chExt cx="2612390" cy="2552700"/>
          </a:xfrm>
        </p:grpSpPr>
        <p:sp>
          <p:nvSpPr>
            <p:cNvPr id="5" name="Oval 4">
              <a:extLst>
                <a:ext uri="{FF2B5EF4-FFF2-40B4-BE49-F238E27FC236}">
                  <a16:creationId xmlns:a16="http://schemas.microsoft.com/office/drawing/2014/main" id="{C097C013-BC5D-3411-61AB-7B6AF4D01C01}"/>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82746A97-9D13-73A5-3A9F-60D189333D1C}"/>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7" name="Isosceles Triangle 6">
              <a:extLst>
                <a:ext uri="{FF2B5EF4-FFF2-40B4-BE49-F238E27FC236}">
                  <a16:creationId xmlns:a16="http://schemas.microsoft.com/office/drawing/2014/main" id="{56438B58-E1C1-1250-D824-EEB12F5B9430}"/>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9" name="Isosceles Triangle 8">
              <a:extLst>
                <a:ext uri="{FF2B5EF4-FFF2-40B4-BE49-F238E27FC236}">
                  <a16:creationId xmlns:a16="http://schemas.microsoft.com/office/drawing/2014/main" id="{BD966AFD-32F9-01E6-FABC-78D27119B7B0}"/>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 name="Isosceles Triangle 10">
              <a:extLst>
                <a:ext uri="{FF2B5EF4-FFF2-40B4-BE49-F238E27FC236}">
                  <a16:creationId xmlns:a16="http://schemas.microsoft.com/office/drawing/2014/main" id="{E44307EF-FDE5-6755-4320-7ACC81D71090}"/>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7AFBC2A1-79FF-C2CC-4260-C7872A0CBC6F}"/>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8B5625D4-3269-11E7-C7FB-5F25E4547FCB}"/>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E84290C1-3D10-27BD-24B0-0A884C0DC823}"/>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6" name="Isosceles Triangle 15">
              <a:extLst>
                <a:ext uri="{FF2B5EF4-FFF2-40B4-BE49-F238E27FC236}">
                  <a16:creationId xmlns:a16="http://schemas.microsoft.com/office/drawing/2014/main" id="{5FD7362B-FB82-A623-B2A5-5FE881ED5DB9}"/>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8" name="Isosceles Triangle 17">
              <a:extLst>
                <a:ext uri="{FF2B5EF4-FFF2-40B4-BE49-F238E27FC236}">
                  <a16:creationId xmlns:a16="http://schemas.microsoft.com/office/drawing/2014/main" id="{175588BD-C84A-18C7-D69A-360E6E4B4650}"/>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20" name="Picture 19" descr="A cartoon of a door&#10;&#10;Description automatically generated">
              <a:extLst>
                <a:ext uri="{FF2B5EF4-FFF2-40B4-BE49-F238E27FC236}">
                  <a16:creationId xmlns:a16="http://schemas.microsoft.com/office/drawing/2014/main" id="{F153C78D-FE19-D98A-2FB4-4ACBD225C644}"/>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pic>
        <p:nvPicPr>
          <p:cNvPr id="2" name="Picture 1">
            <a:extLst>
              <a:ext uri="{FF2B5EF4-FFF2-40B4-BE49-F238E27FC236}">
                <a16:creationId xmlns:a16="http://schemas.microsoft.com/office/drawing/2014/main" id="{731179FD-02D3-3919-844F-86488BC8BFBB}"/>
              </a:ext>
            </a:extLst>
          </p:cNvPr>
          <p:cNvPicPr>
            <a:picLocks noChangeAspect="1"/>
          </p:cNvPicPr>
          <p:nvPr/>
        </p:nvPicPr>
        <p:blipFill rotWithShape="1">
          <a:blip r:embed="rId4"/>
          <a:srcRect l="173" t="-159" r="52097" b="87178"/>
          <a:stretch/>
        </p:blipFill>
        <p:spPr bwMode="auto">
          <a:xfrm>
            <a:off x="0" y="-33566"/>
            <a:ext cx="3077266" cy="1174719"/>
          </a:xfrm>
          <a:prstGeom prst="rect">
            <a:avLst/>
          </a:prstGeom>
          <a:noFill/>
          <a:ln w="9525">
            <a:noFill/>
            <a:miter lim="800000"/>
            <a:headEnd/>
            <a:tailEnd/>
          </a:ln>
        </p:spPr>
      </p:pic>
      <p:grpSp>
        <p:nvGrpSpPr>
          <p:cNvPr id="3" name="Group 2">
            <a:extLst>
              <a:ext uri="{FF2B5EF4-FFF2-40B4-BE49-F238E27FC236}">
                <a16:creationId xmlns:a16="http://schemas.microsoft.com/office/drawing/2014/main" id="{CB6F57DE-3E27-03F0-DAF5-5B34E155F54A}"/>
              </a:ext>
            </a:extLst>
          </p:cNvPr>
          <p:cNvGrpSpPr/>
          <p:nvPr/>
        </p:nvGrpSpPr>
        <p:grpSpPr>
          <a:xfrm>
            <a:off x="11353799" y="27598"/>
            <a:ext cx="742343" cy="679823"/>
            <a:chOff x="0" y="0"/>
            <a:chExt cx="2612390" cy="2552700"/>
          </a:xfrm>
        </p:grpSpPr>
        <p:sp>
          <p:nvSpPr>
            <p:cNvPr id="17" name="Oval 16">
              <a:extLst>
                <a:ext uri="{FF2B5EF4-FFF2-40B4-BE49-F238E27FC236}">
                  <a16:creationId xmlns:a16="http://schemas.microsoft.com/office/drawing/2014/main" id="{939254A7-046B-E3F8-D527-DA20A6266C41}"/>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9" name="Oval 18">
              <a:extLst>
                <a:ext uri="{FF2B5EF4-FFF2-40B4-BE49-F238E27FC236}">
                  <a16:creationId xmlns:a16="http://schemas.microsoft.com/office/drawing/2014/main" id="{B9B2AF00-166B-7D0F-462F-9F8990296B08}"/>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1" name="Isosceles Triangle 20">
              <a:extLst>
                <a:ext uri="{FF2B5EF4-FFF2-40B4-BE49-F238E27FC236}">
                  <a16:creationId xmlns:a16="http://schemas.microsoft.com/office/drawing/2014/main" id="{7CEF080A-C82A-F47F-0598-ED553745B708}"/>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2" name="Isosceles Triangle 21">
              <a:extLst>
                <a:ext uri="{FF2B5EF4-FFF2-40B4-BE49-F238E27FC236}">
                  <a16:creationId xmlns:a16="http://schemas.microsoft.com/office/drawing/2014/main" id="{CA30C0FF-9763-17FC-DB89-05BD4FB5947F}"/>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3" name="Isosceles Triangle 22">
              <a:extLst>
                <a:ext uri="{FF2B5EF4-FFF2-40B4-BE49-F238E27FC236}">
                  <a16:creationId xmlns:a16="http://schemas.microsoft.com/office/drawing/2014/main" id="{B2D6C963-BFA6-8ED9-4234-56D0BD9E66A9}"/>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4" name="Isosceles Triangle 23">
              <a:extLst>
                <a:ext uri="{FF2B5EF4-FFF2-40B4-BE49-F238E27FC236}">
                  <a16:creationId xmlns:a16="http://schemas.microsoft.com/office/drawing/2014/main" id="{82E8819E-1489-1705-BF91-7491B17DBB9E}"/>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5" name="Isosceles Triangle 24">
              <a:extLst>
                <a:ext uri="{FF2B5EF4-FFF2-40B4-BE49-F238E27FC236}">
                  <a16:creationId xmlns:a16="http://schemas.microsoft.com/office/drawing/2014/main" id="{6FE12625-D7C5-6F95-446D-A33E088BB96D}"/>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6" name="Isosceles Triangle 25">
              <a:extLst>
                <a:ext uri="{FF2B5EF4-FFF2-40B4-BE49-F238E27FC236}">
                  <a16:creationId xmlns:a16="http://schemas.microsoft.com/office/drawing/2014/main" id="{8E5E58CA-2A40-48B2-3686-F32D17377140}"/>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7" name="Isosceles Triangle 26">
              <a:extLst>
                <a:ext uri="{FF2B5EF4-FFF2-40B4-BE49-F238E27FC236}">
                  <a16:creationId xmlns:a16="http://schemas.microsoft.com/office/drawing/2014/main" id="{AFA8B256-7E28-63DE-25F8-53B6D887B8FD}"/>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8" name="Isosceles Triangle 27">
              <a:extLst>
                <a:ext uri="{FF2B5EF4-FFF2-40B4-BE49-F238E27FC236}">
                  <a16:creationId xmlns:a16="http://schemas.microsoft.com/office/drawing/2014/main" id="{44290A46-8986-B2C1-BD86-0FD3A34DEF77}"/>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29" name="Picture 28" descr="A cartoon of a door&#10;&#10;Description automatically generated">
              <a:extLst>
                <a:ext uri="{FF2B5EF4-FFF2-40B4-BE49-F238E27FC236}">
                  <a16:creationId xmlns:a16="http://schemas.microsoft.com/office/drawing/2014/main" id="{D00AE69D-9E49-5B7C-5A4E-7F1332B861A1}"/>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sp>
        <p:nvSpPr>
          <p:cNvPr id="31" name="Right Triangle 30">
            <a:extLst>
              <a:ext uri="{FF2B5EF4-FFF2-40B4-BE49-F238E27FC236}">
                <a16:creationId xmlns:a16="http://schemas.microsoft.com/office/drawing/2014/main" id="{4AED9A9A-B7C7-855E-CBC0-36B9F768D3D3}"/>
              </a:ext>
            </a:extLst>
          </p:cNvPr>
          <p:cNvSpPr/>
          <p:nvPr/>
        </p:nvSpPr>
        <p:spPr>
          <a:xfrm flipH="1">
            <a:off x="11053883" y="-1"/>
            <a:ext cx="1135067" cy="6858001"/>
          </a:xfrm>
          <a:prstGeom prst="rtTriangl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3" name="Table 33">
            <a:extLst>
              <a:ext uri="{FF2B5EF4-FFF2-40B4-BE49-F238E27FC236}">
                <a16:creationId xmlns:a16="http://schemas.microsoft.com/office/drawing/2014/main" id="{3DFB4E30-3934-AA9F-535A-CCA6AB161BA9}"/>
              </a:ext>
            </a:extLst>
          </p:cNvPr>
          <p:cNvGraphicFramePr>
            <a:graphicFrameLocks noGrp="1"/>
          </p:cNvGraphicFramePr>
          <p:nvPr>
            <p:extLst>
              <p:ext uri="{D42A27DB-BD31-4B8C-83A1-F6EECF244321}">
                <p14:modId xmlns:p14="http://schemas.microsoft.com/office/powerpoint/2010/main" val="1715329794"/>
              </p:ext>
            </p:extLst>
          </p:nvPr>
        </p:nvGraphicFramePr>
        <p:xfrm>
          <a:off x="316067" y="1305757"/>
          <a:ext cx="7617040" cy="5197447"/>
        </p:xfrm>
        <a:graphic>
          <a:graphicData uri="http://schemas.openxmlformats.org/drawingml/2006/table">
            <a:tbl>
              <a:tblPr firstRow="1" bandRow="1">
                <a:tableStyleId>{22838BEF-8BB2-4498-84A7-C5851F593DF1}</a:tableStyleId>
              </a:tblPr>
              <a:tblGrid>
                <a:gridCol w="4184912">
                  <a:extLst>
                    <a:ext uri="{9D8B030D-6E8A-4147-A177-3AD203B41FA5}">
                      <a16:colId xmlns:a16="http://schemas.microsoft.com/office/drawing/2014/main" val="2335547010"/>
                    </a:ext>
                  </a:extLst>
                </a:gridCol>
                <a:gridCol w="3432128">
                  <a:extLst>
                    <a:ext uri="{9D8B030D-6E8A-4147-A177-3AD203B41FA5}">
                      <a16:colId xmlns:a16="http://schemas.microsoft.com/office/drawing/2014/main" val="3716516084"/>
                    </a:ext>
                  </a:extLst>
                </a:gridCol>
              </a:tblGrid>
              <a:tr h="163501">
                <a:tc>
                  <a:txBody>
                    <a:bodyPr/>
                    <a:lstStyle/>
                    <a:p>
                      <a:pPr algn="r"/>
                      <a:r>
                        <a:rPr lang="en-GB" sz="1100" b="0" dirty="0"/>
                        <a:t>First Point of Contact (FPOC) (Compass and Initial Contact Team)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a:solidFill>
                            <a:schemeClr val="tx1">
                              <a:lumMod val="85000"/>
                              <a:lumOff val="15000"/>
                            </a:schemeClr>
                          </a:solidFill>
                        </a:rPr>
                        <a:t>0345 678 9021</a:t>
                      </a:r>
                    </a:p>
                  </a:txBody>
                  <a:tcPr anchor="ctr"/>
                </a:tc>
                <a:extLst>
                  <a:ext uri="{0D108BD9-81ED-4DB2-BD59-A6C34878D82A}">
                    <a16:rowId xmlns:a16="http://schemas.microsoft.com/office/drawing/2014/main" val="2491285550"/>
                  </a:ext>
                </a:extLst>
              </a:tr>
              <a:tr h="158841">
                <a:tc>
                  <a:txBody>
                    <a:bodyPr/>
                    <a:lstStyle/>
                    <a:p>
                      <a:pPr algn="r"/>
                      <a:r>
                        <a:rPr lang="en-GB" sz="1100" dirty="0"/>
                        <a:t>Emergency Social Work Team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a:solidFill>
                            <a:schemeClr val="tx1">
                              <a:lumMod val="85000"/>
                              <a:lumOff val="15000"/>
                            </a:schemeClr>
                          </a:solidFill>
                        </a:rPr>
                        <a:t>0345 678 9040</a:t>
                      </a:r>
                    </a:p>
                  </a:txBody>
                  <a:tcPr anchor="ctr"/>
                </a:tc>
                <a:extLst>
                  <a:ext uri="{0D108BD9-81ED-4DB2-BD59-A6C34878D82A}">
                    <a16:rowId xmlns:a16="http://schemas.microsoft.com/office/drawing/2014/main" val="2996484893"/>
                  </a:ext>
                </a:extLst>
              </a:tr>
              <a:tr h="158841">
                <a:tc>
                  <a:txBody>
                    <a:bodyPr/>
                    <a:lstStyle/>
                    <a:p>
                      <a:pPr marL="0" marR="0" lvl="0" indent="0" algn="r" rtl="0" eaLnBrk="1" fontAlgn="auto" latinLnBrk="0" hangingPunct="1">
                        <a:lnSpc>
                          <a:spcPct val="100000"/>
                        </a:lnSpc>
                        <a:spcBef>
                          <a:spcPts val="0"/>
                        </a:spcBef>
                        <a:spcAft>
                          <a:spcPts val="0"/>
                        </a:spcAft>
                        <a:buClrTx/>
                        <a:buSzTx/>
                        <a:buFontTx/>
                        <a:buNone/>
                      </a:pPr>
                      <a:r>
                        <a:rPr lang="en-GB" sz="1100" dirty="0"/>
                        <a:t>West Mercia Police</a:t>
                      </a:r>
                      <a:endParaRPr lang="en-GB" sz="1100" b="1" dirty="0">
                        <a:solidFill>
                          <a:schemeClr val="accent5">
                            <a:lumMod val="75000"/>
                          </a:schemeClr>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a:solidFill>
                            <a:schemeClr val="tx1">
                              <a:lumMod val="85000"/>
                              <a:lumOff val="15000"/>
                            </a:schemeClr>
                          </a:solidFill>
                        </a:rPr>
                        <a:t>101</a:t>
                      </a:r>
                    </a:p>
                  </a:txBody>
                  <a:tcPr anchor="ctr"/>
                </a:tc>
                <a:extLst>
                  <a:ext uri="{0D108BD9-81ED-4DB2-BD59-A6C34878D82A}">
                    <a16:rowId xmlns:a16="http://schemas.microsoft.com/office/drawing/2014/main" val="442362902"/>
                  </a:ext>
                </a:extLst>
              </a:tr>
              <a:tr h="158841">
                <a:tc>
                  <a:txBody>
                    <a:bodyPr/>
                    <a:lstStyle/>
                    <a:p>
                      <a:pPr algn="r"/>
                      <a:r>
                        <a:rPr lang="en-GB" sz="1100" dirty="0"/>
                        <a:t>If you think a child is in immediate danger, call the emergency services</a:t>
                      </a:r>
                    </a:p>
                  </a:txBody>
                  <a:tcPr anchor="ctr"/>
                </a:tc>
                <a:tc>
                  <a:txBody>
                    <a:bodyPr/>
                    <a:lstStyle/>
                    <a:p>
                      <a:pPr algn="l"/>
                      <a:r>
                        <a:rPr lang="en-GB" sz="1100" b="1">
                          <a:solidFill>
                            <a:schemeClr val="tx1">
                              <a:lumMod val="85000"/>
                              <a:lumOff val="15000"/>
                            </a:schemeClr>
                          </a:solidFill>
                        </a:rPr>
                        <a:t>999</a:t>
                      </a:r>
                      <a:endParaRPr lang="en-GB" sz="1100">
                        <a:solidFill>
                          <a:schemeClr val="tx1">
                            <a:lumMod val="85000"/>
                            <a:lumOff val="15000"/>
                          </a:schemeClr>
                        </a:solidFill>
                      </a:endParaRPr>
                    </a:p>
                  </a:txBody>
                  <a:tcPr anchor="ctr"/>
                </a:tc>
                <a:extLst>
                  <a:ext uri="{0D108BD9-81ED-4DB2-BD59-A6C34878D82A}">
                    <a16:rowId xmlns:a16="http://schemas.microsoft.com/office/drawing/2014/main" val="3516223263"/>
                  </a:ext>
                </a:extLst>
              </a:tr>
              <a:tr h="158841">
                <a:tc>
                  <a:txBody>
                    <a:bodyPr/>
                    <a:lstStyle/>
                    <a:p>
                      <a:pPr algn="r"/>
                      <a:r>
                        <a:rPr lang="en-GB" sz="1100"/>
                        <a:t>Shropshire Early Help</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lumMod val="85000"/>
                              <a:lumOff val="15000"/>
                            </a:schemeClr>
                          </a:solidFill>
                        </a:rPr>
                        <a:t>Earlyhelp@shropshire.gov.uk</a:t>
                      </a:r>
                    </a:p>
                  </a:txBody>
                  <a:tcPr anchor="ctr"/>
                </a:tc>
                <a:extLst>
                  <a:ext uri="{0D108BD9-81ED-4DB2-BD59-A6C34878D82A}">
                    <a16:rowId xmlns:a16="http://schemas.microsoft.com/office/drawing/2014/main" val="1866037094"/>
                  </a:ext>
                </a:extLst>
              </a:tr>
              <a:tr h="158841">
                <a:tc>
                  <a:txBody>
                    <a:bodyPr/>
                    <a:lstStyle/>
                    <a:p>
                      <a:pPr algn="r"/>
                      <a:r>
                        <a:rPr lang="en-GB" sz="1100"/>
                        <a:t>Shropshire Strengthening Families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lumMod val="85000"/>
                              <a:lumOff val="15000"/>
                            </a:schemeClr>
                          </a:solidFill>
                        </a:rPr>
                        <a:t>Shropshirestrengtheningfamilies@shropshire.gov.uk</a:t>
                      </a:r>
                    </a:p>
                  </a:txBody>
                  <a:tcPr anchor="ctr"/>
                </a:tc>
                <a:extLst>
                  <a:ext uri="{0D108BD9-81ED-4DB2-BD59-A6C34878D82A}">
                    <a16:rowId xmlns:a16="http://schemas.microsoft.com/office/drawing/2014/main" val="3994377826"/>
                  </a:ext>
                </a:extLst>
              </a:tr>
              <a:tr h="158841">
                <a:tc>
                  <a:txBody>
                    <a:bodyPr/>
                    <a:lstStyle/>
                    <a:p>
                      <a:pPr algn="r"/>
                      <a:r>
                        <a:rPr lang="en-GB" sz="1100" dirty="0"/>
                        <a:t>Compass - For safeguarding concerns for children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lumMod val="85000"/>
                              <a:lumOff val="15000"/>
                            </a:schemeClr>
                          </a:solidFill>
                        </a:rPr>
                        <a:t>Compass.referrals@shropshire.gov.uk</a:t>
                      </a:r>
                    </a:p>
                  </a:txBody>
                  <a:tcPr anchor="ctr"/>
                </a:tc>
                <a:extLst>
                  <a:ext uri="{0D108BD9-81ED-4DB2-BD59-A6C34878D82A}">
                    <a16:rowId xmlns:a16="http://schemas.microsoft.com/office/drawing/2014/main" val="633393319"/>
                  </a:ext>
                </a:extLst>
              </a:tr>
              <a:tr h="158841">
                <a:tc>
                  <a:txBody>
                    <a:bodyPr/>
                    <a:lstStyle/>
                    <a:p>
                      <a:pPr algn="r"/>
                      <a:r>
                        <a:rPr lang="en-GB" sz="1100"/>
                        <a:t>Shropshire Family Information Service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lumMod val="85000"/>
                              <a:lumOff val="15000"/>
                            </a:schemeClr>
                          </a:solidFill>
                        </a:rPr>
                        <a:t>01743 254400 and ShropshireFIS@shropshire.gov.uk</a:t>
                      </a:r>
                    </a:p>
                  </a:txBody>
                  <a:tcPr anchor="ctr"/>
                </a:tc>
                <a:extLst>
                  <a:ext uri="{0D108BD9-81ED-4DB2-BD59-A6C34878D82A}">
                    <a16:rowId xmlns:a16="http://schemas.microsoft.com/office/drawing/2014/main" val="3326829448"/>
                  </a:ext>
                </a:extLst>
              </a:tr>
              <a:tr h="284512">
                <a:tc>
                  <a:txBody>
                    <a:bodyPr/>
                    <a:lstStyle/>
                    <a:p>
                      <a:pPr algn="r"/>
                      <a:r>
                        <a:rPr lang="en-GB" sz="1100"/>
                        <a:t>Shropshire Housing Options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a:solidFill>
                            <a:schemeClr val="tx1">
                              <a:lumMod val="85000"/>
                              <a:lumOff val="15000"/>
                            </a:schemeClr>
                          </a:solidFill>
                        </a:rPr>
                        <a:t>0345 678 9005</a:t>
                      </a:r>
                    </a:p>
                  </a:txBody>
                  <a:tcPr anchor="ctr"/>
                </a:tc>
                <a:extLst>
                  <a:ext uri="{0D108BD9-81ED-4DB2-BD59-A6C34878D82A}">
                    <a16:rowId xmlns:a16="http://schemas.microsoft.com/office/drawing/2014/main" val="355702811"/>
                  </a:ext>
                </a:extLst>
              </a:tr>
              <a:tr h="158841">
                <a:tc>
                  <a:txBody>
                    <a:bodyPr/>
                    <a:lstStyle/>
                    <a:p>
                      <a:pPr algn="r"/>
                      <a:r>
                        <a:rPr lang="en-GB" sz="1100" dirty="0"/>
                        <a:t>Citizen’s Advice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lumMod val="85000"/>
                              <a:lumOff val="15000"/>
                            </a:schemeClr>
                          </a:solidFill>
                        </a:rPr>
                        <a:t>https://www.citizensadvice.org.uk</a:t>
                      </a:r>
                    </a:p>
                  </a:txBody>
                  <a:tcPr anchor="ctr"/>
                </a:tc>
                <a:extLst>
                  <a:ext uri="{0D108BD9-81ED-4DB2-BD59-A6C34878D82A}">
                    <a16:rowId xmlns:a16="http://schemas.microsoft.com/office/drawing/2014/main" val="524354292"/>
                  </a:ext>
                </a:extLst>
              </a:tr>
              <a:tr h="158841">
                <a:tc>
                  <a:txBody>
                    <a:bodyPr/>
                    <a:lstStyle/>
                    <a:p>
                      <a:pPr algn="r"/>
                      <a:r>
                        <a:rPr lang="en-GB" sz="1100"/>
                        <a:t>Domestic Abuse Helpline 24-hour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lumMod val="85000"/>
                              <a:lumOff val="15000"/>
                            </a:schemeClr>
                          </a:solidFill>
                        </a:rPr>
                        <a:t>0808 2000 247</a:t>
                      </a:r>
                    </a:p>
                  </a:txBody>
                  <a:tcPr anchor="ctr"/>
                </a:tc>
                <a:extLst>
                  <a:ext uri="{0D108BD9-81ED-4DB2-BD59-A6C34878D82A}">
                    <a16:rowId xmlns:a16="http://schemas.microsoft.com/office/drawing/2014/main" val="479633681"/>
                  </a:ext>
                </a:extLst>
              </a:tr>
              <a:tr h="158841">
                <a:tc>
                  <a:txBody>
                    <a:bodyPr/>
                    <a:lstStyle/>
                    <a:p>
                      <a:pPr algn="r"/>
                      <a:r>
                        <a:rPr lang="en-GB" sz="1100"/>
                        <a:t>NSPCC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lumMod val="85000"/>
                              <a:lumOff val="15000"/>
                            </a:schemeClr>
                          </a:solidFill>
                        </a:rPr>
                        <a:t>0808 800 5000</a:t>
                      </a:r>
                    </a:p>
                  </a:txBody>
                  <a:tcPr anchor="ctr"/>
                </a:tc>
                <a:extLst>
                  <a:ext uri="{0D108BD9-81ED-4DB2-BD59-A6C34878D82A}">
                    <a16:rowId xmlns:a16="http://schemas.microsoft.com/office/drawing/2014/main" val="896802423"/>
                  </a:ext>
                </a:extLst>
              </a:tr>
              <a:tr h="158841">
                <a:tc>
                  <a:txBody>
                    <a:bodyPr/>
                    <a:lstStyle/>
                    <a:p>
                      <a:pPr algn="r"/>
                      <a:r>
                        <a:rPr lang="en-GB" sz="1100"/>
                        <a:t>Family Lives – parent helpline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lumMod val="85000"/>
                              <a:lumOff val="15000"/>
                            </a:schemeClr>
                          </a:solidFill>
                        </a:rPr>
                        <a:t>0808 800 2222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hlinkClick r:id="rId5"/>
                        </a:rPr>
                        <a:t>Parenting and Family Support - Family Lives (</a:t>
                      </a:r>
                      <a:r>
                        <a:rPr lang="en-GB" sz="1100" dirty="0" err="1">
                          <a:hlinkClick r:id="rId5"/>
                        </a:rPr>
                        <a:t>Parentline</a:t>
                      </a:r>
                      <a:r>
                        <a:rPr lang="en-GB" sz="1100" dirty="0">
                          <a:hlinkClick r:id="rId5"/>
                        </a:rPr>
                        <a:t> Plus) | Family Lives</a:t>
                      </a:r>
                      <a:endParaRPr lang="en-GB" sz="1100" b="1" dirty="0">
                        <a:solidFill>
                          <a:schemeClr val="tx1">
                            <a:lumMod val="85000"/>
                            <a:lumOff val="15000"/>
                          </a:schemeClr>
                        </a:solidFill>
                      </a:endParaRPr>
                    </a:p>
                  </a:txBody>
                  <a:tcPr anchor="ctr"/>
                </a:tc>
                <a:extLst>
                  <a:ext uri="{0D108BD9-81ED-4DB2-BD59-A6C34878D82A}">
                    <a16:rowId xmlns:a16="http://schemas.microsoft.com/office/drawing/2014/main" val="1292306177"/>
                  </a:ext>
                </a:extLst>
              </a:tr>
              <a:tr h="158841">
                <a:tc>
                  <a:txBody>
                    <a:bodyPr/>
                    <a:lstStyle/>
                    <a:p>
                      <a:pPr algn="r"/>
                      <a:r>
                        <a:rPr lang="en-GB" sz="1100"/>
                        <a:t>Local Offer website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hlinkClick r:id="rId6"/>
                        </a:rPr>
                        <a:t>The SEND local offer | Shropshire Council</a:t>
                      </a:r>
                      <a:endParaRPr lang="en-GB" sz="1100" b="1" dirty="0">
                        <a:solidFill>
                          <a:schemeClr val="tx1">
                            <a:lumMod val="85000"/>
                            <a:lumOff val="15000"/>
                          </a:schemeClr>
                        </a:solidFill>
                      </a:endParaRPr>
                    </a:p>
                  </a:txBody>
                  <a:tcPr anchor="ctr"/>
                </a:tc>
                <a:extLst>
                  <a:ext uri="{0D108BD9-81ED-4DB2-BD59-A6C34878D82A}">
                    <a16:rowId xmlns:a16="http://schemas.microsoft.com/office/drawing/2014/main" val="251164080"/>
                  </a:ext>
                </a:extLst>
              </a:tr>
              <a:tr h="158841">
                <a:tc>
                  <a:txBody>
                    <a:bodyPr/>
                    <a:lstStyle/>
                    <a:p>
                      <a:pPr algn="r"/>
                      <a:r>
                        <a:rPr lang="en-GB" sz="1100"/>
                        <a:t>Shropshire Choices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hlinkClick r:id="rId7"/>
                        </a:rPr>
                        <a:t>Shropshire Choices | Shropshire Council</a:t>
                      </a:r>
                      <a:endParaRPr lang="en-GB" sz="1100" b="1" dirty="0">
                        <a:solidFill>
                          <a:schemeClr val="tx1">
                            <a:lumMod val="85000"/>
                            <a:lumOff val="15000"/>
                          </a:schemeClr>
                        </a:solidFill>
                      </a:endParaRPr>
                    </a:p>
                  </a:txBody>
                  <a:tcPr anchor="ctr"/>
                </a:tc>
                <a:extLst>
                  <a:ext uri="{0D108BD9-81ED-4DB2-BD59-A6C34878D82A}">
                    <a16:rowId xmlns:a16="http://schemas.microsoft.com/office/drawing/2014/main" val="2258915980"/>
                  </a:ext>
                </a:extLst>
              </a:tr>
              <a:tr h="264735">
                <a:tc>
                  <a:txBody>
                    <a:bodyPr/>
                    <a:lstStyle/>
                    <a:p>
                      <a:pPr algn="r"/>
                      <a:r>
                        <a:rPr lang="en-GB" sz="1100" dirty="0"/>
                        <a:t>All In Registrations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hlinkClick r:id="rId8"/>
                        </a:rPr>
                        <a:t>All In Programme | Shropshire Council</a:t>
                      </a:r>
                      <a:endParaRPr lang="en-GB" sz="1100" b="1" dirty="0">
                        <a:solidFill>
                          <a:schemeClr val="tx1">
                            <a:lumMod val="85000"/>
                            <a:lumOff val="15000"/>
                          </a:schemeClr>
                        </a:solidFill>
                      </a:endParaRPr>
                    </a:p>
                  </a:txBody>
                  <a:tcPr anchor="ctr"/>
                </a:tc>
                <a:extLst>
                  <a:ext uri="{0D108BD9-81ED-4DB2-BD59-A6C34878D82A}">
                    <a16:rowId xmlns:a16="http://schemas.microsoft.com/office/drawing/2014/main" val="1549502744"/>
                  </a:ext>
                </a:extLst>
              </a:tr>
              <a:tr h="158841">
                <a:tc>
                  <a:txBody>
                    <a:bodyPr/>
                    <a:lstStyle/>
                    <a:p>
                      <a:pPr algn="r"/>
                      <a:r>
                        <a:rPr lang="en-GB" sz="1100"/>
                        <a:t>Occupational Therapists via First Point of Contact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lumMod val="85000"/>
                              <a:lumOff val="15000"/>
                            </a:schemeClr>
                          </a:solidFill>
                        </a:rPr>
                        <a:t>0345 678 902</a:t>
                      </a:r>
                    </a:p>
                  </a:txBody>
                  <a:tcPr anchor="ctr"/>
                </a:tc>
                <a:extLst>
                  <a:ext uri="{0D108BD9-81ED-4DB2-BD59-A6C34878D82A}">
                    <a16:rowId xmlns:a16="http://schemas.microsoft.com/office/drawing/2014/main" val="618663919"/>
                  </a:ext>
                </a:extLst>
              </a:tr>
              <a:tr h="158841">
                <a:tc>
                  <a:txBody>
                    <a:bodyPr/>
                    <a:lstStyle/>
                    <a:p>
                      <a:pPr algn="r"/>
                      <a:r>
                        <a:rPr lang="en-GB" sz="1100"/>
                        <a:t>We Are With You - Substance Misuse Treatment Provision </a:t>
                      </a:r>
                      <a:endParaRPr lang="en-GB" sz="11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lumMod val="85000"/>
                              <a:lumOff val="15000"/>
                            </a:schemeClr>
                          </a:solidFill>
                        </a:rPr>
                        <a:t>01743 294700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hlinkClick r:id="rId9"/>
                        </a:rPr>
                        <a:t>Shropshire - With You (wearewithyou.org.uk)</a:t>
                      </a:r>
                      <a:endParaRPr lang="en-GB" sz="1100" b="1" dirty="0">
                        <a:solidFill>
                          <a:schemeClr val="tx1">
                            <a:lumMod val="85000"/>
                            <a:lumOff val="15000"/>
                          </a:schemeClr>
                        </a:solidFill>
                      </a:endParaRPr>
                    </a:p>
                  </a:txBody>
                  <a:tcPr anchor="ctr"/>
                </a:tc>
                <a:extLst>
                  <a:ext uri="{0D108BD9-81ED-4DB2-BD59-A6C34878D82A}">
                    <a16:rowId xmlns:a16="http://schemas.microsoft.com/office/drawing/2014/main" val="4267029957"/>
                  </a:ext>
                </a:extLst>
              </a:tr>
            </a:tbl>
          </a:graphicData>
        </a:graphic>
      </p:graphicFrame>
      <p:sp>
        <p:nvSpPr>
          <p:cNvPr id="30" name="Title 1">
            <a:extLst>
              <a:ext uri="{FF2B5EF4-FFF2-40B4-BE49-F238E27FC236}">
                <a16:creationId xmlns:a16="http://schemas.microsoft.com/office/drawing/2014/main" id="{C4E69696-9E8F-AB55-CC80-CD758B5C9445}"/>
              </a:ext>
            </a:extLst>
          </p:cNvPr>
          <p:cNvSpPr>
            <a:spLocks noGrp="1"/>
          </p:cNvSpPr>
          <p:nvPr>
            <p:ph type="title"/>
          </p:nvPr>
        </p:nvSpPr>
        <p:spPr>
          <a:xfrm>
            <a:off x="3656507" y="257301"/>
            <a:ext cx="6070873" cy="892099"/>
          </a:xfrm>
        </p:spPr>
        <p:txBody>
          <a:bodyPr>
            <a:noAutofit/>
          </a:bodyPr>
          <a:lstStyle/>
          <a:p>
            <a:pPr algn="ctr"/>
            <a:r>
              <a:rPr lang="en-GB" sz="2800" dirty="0">
                <a:latin typeface="Aharoni" panose="02010803020104030203" pitchFamily="2" charset="-79"/>
                <a:cs typeface="Aharoni" panose="02010803020104030203" pitchFamily="2" charset="-79"/>
              </a:rPr>
              <a:t>Key Contacts &amp; Useful Documents</a:t>
            </a:r>
          </a:p>
        </p:txBody>
      </p:sp>
      <p:sp>
        <p:nvSpPr>
          <p:cNvPr id="32" name="Rectangle: Rounded Corners 31">
            <a:extLst>
              <a:ext uri="{FF2B5EF4-FFF2-40B4-BE49-F238E27FC236}">
                <a16:creationId xmlns:a16="http://schemas.microsoft.com/office/drawing/2014/main" id="{5E216CA3-9DE3-B870-3AEC-5D8D91BD68D6}"/>
              </a:ext>
            </a:extLst>
          </p:cNvPr>
          <p:cNvSpPr/>
          <p:nvPr/>
        </p:nvSpPr>
        <p:spPr>
          <a:xfrm>
            <a:off x="8355701" y="2460380"/>
            <a:ext cx="2695132" cy="892099"/>
          </a:xfrm>
          <a:prstGeom prst="roundRect">
            <a:avLst/>
          </a:prstGeom>
          <a:solidFill>
            <a:schemeClr val="accent2">
              <a:lumMod val="20000"/>
              <a:lumOff val="80000"/>
            </a:schemeClr>
          </a:solidFill>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chemeClr val="bg2">
                    <a:lumMod val="25000"/>
                  </a:schemeClr>
                </a:solidFill>
              </a:rPr>
              <a:t>Multi-agency guidance on Threshold Criteria to help support Children, Young People and their Families in Shropshire</a:t>
            </a:r>
          </a:p>
          <a:p>
            <a:pPr algn="ctr"/>
            <a:r>
              <a:rPr lang="en-GB" sz="1100" dirty="0">
                <a:hlinkClick r:id="rId10"/>
              </a:rPr>
              <a:t>Childrens Threshold Document</a:t>
            </a:r>
            <a:endParaRPr lang="en-GB" sz="1100" b="1" dirty="0">
              <a:solidFill>
                <a:schemeClr val="bg2">
                  <a:lumMod val="25000"/>
                </a:schemeClr>
              </a:solidFill>
            </a:endParaRPr>
          </a:p>
        </p:txBody>
      </p:sp>
      <p:sp>
        <p:nvSpPr>
          <p:cNvPr id="34" name="Rectangle: Rounded Corners 33">
            <a:extLst>
              <a:ext uri="{FF2B5EF4-FFF2-40B4-BE49-F238E27FC236}">
                <a16:creationId xmlns:a16="http://schemas.microsoft.com/office/drawing/2014/main" id="{C25E720C-BF41-3613-FAC6-CF1F5CF67DF2}"/>
              </a:ext>
            </a:extLst>
          </p:cNvPr>
          <p:cNvSpPr/>
          <p:nvPr/>
        </p:nvSpPr>
        <p:spPr>
          <a:xfrm>
            <a:off x="8355701" y="3466051"/>
            <a:ext cx="2695131" cy="892100"/>
          </a:xfrm>
          <a:prstGeom prst="roundRect">
            <a:avLst/>
          </a:prstGeom>
          <a:solidFill>
            <a:schemeClr val="accent2">
              <a:lumMod val="20000"/>
              <a:lumOff val="80000"/>
            </a:schemeClr>
          </a:solidFill>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b="1">
                <a:solidFill>
                  <a:schemeClr val="bg2">
                    <a:lumMod val="25000"/>
                  </a:schemeClr>
                </a:solidFill>
              </a:rPr>
              <a:t>Shropshire Safeguarding Community Partnership</a:t>
            </a:r>
          </a:p>
          <a:p>
            <a:pPr algn="ctr"/>
            <a:r>
              <a:rPr lang="en-GB" sz="1200">
                <a:solidFill>
                  <a:srgbClr val="0070C0"/>
                </a:solidFill>
                <a:hlinkClick r:id="rId11"/>
              </a:rPr>
              <a:t>Shropshire Safeguarding Community Partnership</a:t>
            </a:r>
            <a:endParaRPr lang="en-GB" sz="1200">
              <a:solidFill>
                <a:srgbClr val="FF0000"/>
              </a:solidFill>
            </a:endParaRPr>
          </a:p>
        </p:txBody>
      </p:sp>
      <p:sp>
        <p:nvSpPr>
          <p:cNvPr id="35" name="TextBox 34">
            <a:extLst>
              <a:ext uri="{FF2B5EF4-FFF2-40B4-BE49-F238E27FC236}">
                <a16:creationId xmlns:a16="http://schemas.microsoft.com/office/drawing/2014/main" id="{FAE9BA50-4E74-ED24-8139-E6E97D49041D}"/>
              </a:ext>
            </a:extLst>
          </p:cNvPr>
          <p:cNvSpPr txBox="1"/>
          <p:nvPr/>
        </p:nvSpPr>
        <p:spPr>
          <a:xfrm>
            <a:off x="8305895" y="1954493"/>
            <a:ext cx="2794741" cy="369332"/>
          </a:xfrm>
          <a:prstGeom prst="rect">
            <a:avLst/>
          </a:prstGeom>
          <a:noFill/>
        </p:spPr>
        <p:txBody>
          <a:bodyPr wrap="square" rtlCol="0">
            <a:spAutoFit/>
          </a:bodyPr>
          <a:lstStyle/>
          <a:p>
            <a:pPr algn="ctr"/>
            <a:r>
              <a:rPr lang="en-GB" u="sng" dirty="0"/>
              <a:t>Useful links &amp; Documents</a:t>
            </a:r>
          </a:p>
        </p:txBody>
      </p:sp>
      <p:sp>
        <p:nvSpPr>
          <p:cNvPr id="36" name="Rectangle: Rounded Corners 35">
            <a:extLst>
              <a:ext uri="{FF2B5EF4-FFF2-40B4-BE49-F238E27FC236}">
                <a16:creationId xmlns:a16="http://schemas.microsoft.com/office/drawing/2014/main" id="{8E1D16A5-87B7-495C-EA11-91AB1434A75C}"/>
              </a:ext>
            </a:extLst>
          </p:cNvPr>
          <p:cNvSpPr/>
          <p:nvPr/>
        </p:nvSpPr>
        <p:spPr>
          <a:xfrm>
            <a:off x="8355703" y="4471723"/>
            <a:ext cx="2695130" cy="892099"/>
          </a:xfrm>
          <a:prstGeom prst="roundRect">
            <a:avLst/>
          </a:prstGeom>
          <a:solidFill>
            <a:schemeClr val="accent2">
              <a:lumMod val="20000"/>
              <a:lumOff val="80000"/>
            </a:schemeClr>
          </a:solidFill>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tx1">
                    <a:lumMod val="85000"/>
                    <a:lumOff val="15000"/>
                  </a:schemeClr>
                </a:solidFill>
              </a:rPr>
              <a:t>West Midlands Children’s Safeguarding Procedures</a:t>
            </a:r>
            <a:endParaRPr lang="en-GB" sz="1200" b="1">
              <a:solidFill>
                <a:schemeClr val="tx1">
                  <a:lumMod val="85000"/>
                  <a:lumOff val="15000"/>
                </a:schemeClr>
              </a:solidFill>
              <a:hlinkClick r:id="rId12">
                <a:extLst>
                  <a:ext uri="{A12FA001-AC4F-418D-AE19-62706E023703}">
                    <ahyp:hlinkClr xmlns:ahyp="http://schemas.microsoft.com/office/drawing/2018/hyperlinkcolor" val="tx"/>
                  </a:ext>
                </a:extLst>
              </a:hlinkClick>
            </a:endParaRPr>
          </a:p>
          <a:p>
            <a:pPr algn="ctr"/>
            <a:r>
              <a:rPr lang="en-GB" sz="1200">
                <a:solidFill>
                  <a:srgbClr val="0563C1"/>
                </a:solidFill>
                <a:hlinkClick r:id="rId12">
                  <a:extLst>
                    <a:ext uri="{A12FA001-AC4F-418D-AE19-62706E023703}">
                      <ahyp:hlinkClr xmlns:ahyp="http://schemas.microsoft.com/office/drawing/2018/hyperlinkcolor" val="tx"/>
                    </a:ext>
                  </a:extLst>
                </a:hlinkClick>
              </a:rPr>
              <a:t>West Midlands Safeguarding Children Group (procedures.org.uk)</a:t>
            </a:r>
            <a:endParaRPr lang="en-GB" sz="1200">
              <a:solidFill>
                <a:srgbClr val="0070C0"/>
              </a:solidFill>
            </a:endParaRPr>
          </a:p>
        </p:txBody>
      </p:sp>
    </p:spTree>
    <p:extLst>
      <p:ext uri="{BB962C8B-B14F-4D97-AF65-F5344CB8AC3E}">
        <p14:creationId xmlns:p14="http://schemas.microsoft.com/office/powerpoint/2010/main" val="2832158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4" name="Group 3">
            <a:extLst>
              <a:ext uri="{FF2B5EF4-FFF2-40B4-BE49-F238E27FC236}">
                <a16:creationId xmlns:a16="http://schemas.microsoft.com/office/drawing/2014/main" id="{21047F84-84FC-6375-4ACB-57F9CC69416E}"/>
              </a:ext>
            </a:extLst>
          </p:cNvPr>
          <p:cNvGrpSpPr/>
          <p:nvPr/>
        </p:nvGrpSpPr>
        <p:grpSpPr>
          <a:xfrm>
            <a:off x="323548" y="1685981"/>
            <a:ext cx="3520176" cy="3396343"/>
            <a:chOff x="0" y="0"/>
            <a:chExt cx="2612390" cy="2552700"/>
          </a:xfrm>
        </p:grpSpPr>
        <p:sp>
          <p:nvSpPr>
            <p:cNvPr id="5" name="Oval 4">
              <a:extLst>
                <a:ext uri="{FF2B5EF4-FFF2-40B4-BE49-F238E27FC236}">
                  <a16:creationId xmlns:a16="http://schemas.microsoft.com/office/drawing/2014/main" id="{784CAB4B-4DAE-2B75-8D33-F50567FE578E}"/>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EF6491C-1FD9-0E1F-DC7A-5BD69D089716}"/>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7" name="Isosceles Triangle 6">
              <a:extLst>
                <a:ext uri="{FF2B5EF4-FFF2-40B4-BE49-F238E27FC236}">
                  <a16:creationId xmlns:a16="http://schemas.microsoft.com/office/drawing/2014/main" id="{7C74EC23-FBD4-88E1-1935-D6CB24C08724}"/>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9" name="Isosceles Triangle 8">
              <a:extLst>
                <a:ext uri="{FF2B5EF4-FFF2-40B4-BE49-F238E27FC236}">
                  <a16:creationId xmlns:a16="http://schemas.microsoft.com/office/drawing/2014/main" id="{CC862065-299B-7E9B-1B9A-401E7FB3FD3F}"/>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 name="Isosceles Triangle 10">
              <a:extLst>
                <a:ext uri="{FF2B5EF4-FFF2-40B4-BE49-F238E27FC236}">
                  <a16:creationId xmlns:a16="http://schemas.microsoft.com/office/drawing/2014/main" id="{8A5E0F5D-35BB-3681-0AEC-3F8B7E1647F2}"/>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E3C78489-3083-8FF8-9155-A9F830621CB6}"/>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8" name="Isosceles Triangle 17">
              <a:extLst>
                <a:ext uri="{FF2B5EF4-FFF2-40B4-BE49-F238E27FC236}">
                  <a16:creationId xmlns:a16="http://schemas.microsoft.com/office/drawing/2014/main" id="{A4371346-75F1-04EE-05D4-86F82B494751}"/>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2" name="Isosceles Triangle 21">
              <a:extLst>
                <a:ext uri="{FF2B5EF4-FFF2-40B4-BE49-F238E27FC236}">
                  <a16:creationId xmlns:a16="http://schemas.microsoft.com/office/drawing/2014/main" id="{4878FDD5-346C-D4F5-2CF2-EC244B554DD5}"/>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3" name="Isosceles Triangle 22">
              <a:extLst>
                <a:ext uri="{FF2B5EF4-FFF2-40B4-BE49-F238E27FC236}">
                  <a16:creationId xmlns:a16="http://schemas.microsoft.com/office/drawing/2014/main" id="{5CC28691-D0AD-3306-1D64-2C947A11AF32}"/>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4" name="Isosceles Triangle 23">
              <a:extLst>
                <a:ext uri="{FF2B5EF4-FFF2-40B4-BE49-F238E27FC236}">
                  <a16:creationId xmlns:a16="http://schemas.microsoft.com/office/drawing/2014/main" id="{D9710CB5-B0F9-2F8A-99D6-B46196ADA5D2}"/>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25" name="Picture 24" descr="A cartoon of a door&#10;&#10;Description automatically generated">
              <a:extLst>
                <a:ext uri="{FF2B5EF4-FFF2-40B4-BE49-F238E27FC236}">
                  <a16:creationId xmlns:a16="http://schemas.microsoft.com/office/drawing/2014/main" id="{937383B8-0C13-0C9E-3F7D-F61084DA5D62}"/>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pic>
        <p:nvPicPr>
          <p:cNvPr id="26" name="Picture 25">
            <a:extLst>
              <a:ext uri="{FF2B5EF4-FFF2-40B4-BE49-F238E27FC236}">
                <a16:creationId xmlns:a16="http://schemas.microsoft.com/office/drawing/2014/main" id="{EFD85C79-6283-3535-FD54-2874038853FC}"/>
              </a:ext>
            </a:extLst>
          </p:cNvPr>
          <p:cNvPicPr>
            <a:picLocks noChangeAspect="1"/>
          </p:cNvPicPr>
          <p:nvPr/>
        </p:nvPicPr>
        <p:blipFill rotWithShape="1">
          <a:blip r:embed="rId4"/>
          <a:srcRect l="173" t="-159" r="52097" b="87178"/>
          <a:stretch/>
        </p:blipFill>
        <p:spPr bwMode="auto">
          <a:xfrm>
            <a:off x="1" y="-15403"/>
            <a:ext cx="3077266" cy="1174719"/>
          </a:xfrm>
          <a:prstGeom prst="rect">
            <a:avLst/>
          </a:prstGeom>
          <a:noFill/>
          <a:ln w="9525">
            <a:noFill/>
            <a:miter lim="800000"/>
            <a:headEnd/>
            <a:tailEnd/>
          </a:ln>
        </p:spPr>
      </p:pic>
      <p:pic>
        <p:nvPicPr>
          <p:cNvPr id="27" name="Picture 26">
            <a:extLst>
              <a:ext uri="{FF2B5EF4-FFF2-40B4-BE49-F238E27FC236}">
                <a16:creationId xmlns:a16="http://schemas.microsoft.com/office/drawing/2014/main" id="{7381F0B9-6725-ABF9-BDC9-2F41F4BE1856}"/>
              </a:ext>
            </a:extLst>
          </p:cNvPr>
          <p:cNvPicPr>
            <a:picLocks noChangeAspect="1"/>
          </p:cNvPicPr>
          <p:nvPr/>
        </p:nvPicPr>
        <p:blipFill>
          <a:blip r:embed="rId5"/>
          <a:stretch>
            <a:fillRect/>
          </a:stretch>
        </p:blipFill>
        <p:spPr>
          <a:xfrm>
            <a:off x="8305799" y="5854645"/>
            <a:ext cx="3898189" cy="1007545"/>
          </a:xfrm>
          <a:prstGeom prst="rect">
            <a:avLst/>
          </a:prstGeom>
        </p:spPr>
      </p:pic>
      <p:sp>
        <p:nvSpPr>
          <p:cNvPr id="28" name="Title 1">
            <a:extLst>
              <a:ext uri="{FF2B5EF4-FFF2-40B4-BE49-F238E27FC236}">
                <a16:creationId xmlns:a16="http://schemas.microsoft.com/office/drawing/2014/main" id="{297C0474-0B9E-220A-2E8B-62057BF93F96}"/>
              </a:ext>
            </a:extLst>
          </p:cNvPr>
          <p:cNvSpPr>
            <a:spLocks noGrp="1"/>
          </p:cNvSpPr>
          <p:nvPr>
            <p:ph type="title"/>
          </p:nvPr>
        </p:nvSpPr>
        <p:spPr>
          <a:xfrm>
            <a:off x="5329628" y="1236649"/>
            <a:ext cx="3954060" cy="679823"/>
          </a:xfrm>
        </p:spPr>
        <p:txBody>
          <a:bodyPr>
            <a:noAutofit/>
          </a:bodyPr>
          <a:lstStyle/>
          <a:p>
            <a:pPr algn="ctr"/>
            <a:r>
              <a:rPr lang="en-GB" sz="2800">
                <a:latin typeface="Aharoni" panose="02010803020104030203" pitchFamily="2" charset="-79"/>
                <a:cs typeface="Aharoni" panose="02010803020104030203" pitchFamily="2" charset="-79"/>
              </a:rPr>
              <a:t>Thank you!</a:t>
            </a:r>
          </a:p>
        </p:txBody>
      </p:sp>
      <p:sp>
        <p:nvSpPr>
          <p:cNvPr id="31" name="TextBox 30">
            <a:extLst>
              <a:ext uri="{FF2B5EF4-FFF2-40B4-BE49-F238E27FC236}">
                <a16:creationId xmlns:a16="http://schemas.microsoft.com/office/drawing/2014/main" id="{8B2D7B51-22B6-4206-2987-E8465FD1E487}"/>
              </a:ext>
            </a:extLst>
          </p:cNvPr>
          <p:cNvSpPr txBox="1"/>
          <p:nvPr/>
        </p:nvSpPr>
        <p:spPr>
          <a:xfrm>
            <a:off x="4592687" y="2552088"/>
            <a:ext cx="5922914" cy="2539157"/>
          </a:xfrm>
          <a:prstGeom prst="rect">
            <a:avLst/>
          </a:prstGeom>
          <a:noFill/>
        </p:spPr>
        <p:txBody>
          <a:bodyPr wrap="square" lIns="91440" tIns="45720" rIns="91440" bIns="45720" rtlCol="0" anchor="t">
            <a:spAutoFit/>
          </a:bodyPr>
          <a:lstStyle/>
          <a:p>
            <a:pPr algn="ctr"/>
            <a:r>
              <a:rPr lang="en-GB" dirty="0"/>
              <a:t>Thank you for reading this issue of the Compass Newsletter.</a:t>
            </a:r>
          </a:p>
          <a:p>
            <a:pPr algn="ctr"/>
            <a:endParaRPr lang="en-GB" dirty="0"/>
          </a:p>
          <a:p>
            <a:pPr algn="ctr"/>
            <a:r>
              <a:rPr lang="en-GB" dirty="0"/>
              <a:t>We look forward to bringing you the next newsletter for Q4.</a:t>
            </a:r>
            <a:endParaRPr lang="en-GB" dirty="0">
              <a:ea typeface="Calibri"/>
              <a:cs typeface="Calibri"/>
            </a:endParaRPr>
          </a:p>
          <a:p>
            <a:pPr algn="ctr"/>
            <a:endParaRPr lang="en-GB" dirty="0"/>
          </a:p>
          <a:p>
            <a:pPr algn="ctr"/>
            <a:endParaRPr lang="en-GB" dirty="0"/>
          </a:p>
          <a:p>
            <a:pPr algn="ctr"/>
            <a:r>
              <a:rPr lang="en-GB" sz="1400" dirty="0"/>
              <a:t>Gemma Onions &amp; Kate Owen (COMPASS Team Managers)</a:t>
            </a:r>
          </a:p>
          <a:p>
            <a:pPr algn="ctr"/>
            <a:endParaRPr lang="en-GB" sz="1100" dirty="0">
              <a:cs typeface="Calibri"/>
            </a:endParaRPr>
          </a:p>
          <a:p>
            <a:pPr algn="ctr"/>
            <a:endParaRPr lang="en-GB" sz="1100" dirty="0">
              <a:cs typeface="Calibri"/>
            </a:endParaRPr>
          </a:p>
          <a:p>
            <a:pPr algn="ctr"/>
            <a:endParaRPr lang="en-GB" sz="1100" dirty="0">
              <a:cs typeface="Calibri"/>
            </a:endParaRPr>
          </a:p>
          <a:p>
            <a:pPr algn="ctr"/>
            <a:endParaRPr lang="en-GB" sz="1100" dirty="0">
              <a:cs typeface="Calibri"/>
            </a:endParaRPr>
          </a:p>
          <a:p>
            <a:pPr algn="ctr"/>
            <a:r>
              <a:rPr lang="en-GB" sz="1100" dirty="0">
                <a:cs typeface="Calibri"/>
              </a:rPr>
              <a:t>Designed by Rebecca Bean (Compass Coordinator)</a:t>
            </a:r>
          </a:p>
        </p:txBody>
      </p:sp>
    </p:spTree>
    <p:extLst>
      <p:ext uri="{BB962C8B-B14F-4D97-AF65-F5344CB8AC3E}">
        <p14:creationId xmlns:p14="http://schemas.microsoft.com/office/powerpoint/2010/main" val="1161176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a:extLst>
              <a:ext uri="{FF2B5EF4-FFF2-40B4-BE49-F238E27FC236}">
                <a16:creationId xmlns:a16="http://schemas.microsoft.com/office/drawing/2014/main" id="{F7A18212-838E-5D21-A228-C936CA166385}"/>
              </a:ext>
            </a:extLst>
          </p:cNvPr>
          <p:cNvSpPr/>
          <p:nvPr/>
        </p:nvSpPr>
        <p:spPr>
          <a:xfrm>
            <a:off x="838201" y="0"/>
            <a:ext cx="3329071" cy="6858000"/>
          </a:xfrm>
          <a:custGeom>
            <a:avLst/>
            <a:gdLst>
              <a:gd name="connsiteX0" fmla="*/ 0 w 2826845"/>
              <a:gd name="connsiteY0" fmla="*/ 0 h 6858000"/>
              <a:gd name="connsiteX1" fmla="*/ 2826845 w 2826845"/>
              <a:gd name="connsiteY1" fmla="*/ 0 h 6858000"/>
              <a:gd name="connsiteX2" fmla="*/ 2826845 w 2826845"/>
              <a:gd name="connsiteY2" fmla="*/ 6858000 h 6858000"/>
              <a:gd name="connsiteX3" fmla="*/ 0 w 2826845"/>
              <a:gd name="connsiteY3" fmla="*/ 6858000 h 6858000"/>
              <a:gd name="connsiteX4" fmla="*/ 0 w 2826845"/>
              <a:gd name="connsiteY4" fmla="*/ 0 h 6858000"/>
              <a:gd name="connsiteX0" fmla="*/ 0 w 2826845"/>
              <a:gd name="connsiteY0" fmla="*/ 0 h 6858000"/>
              <a:gd name="connsiteX1" fmla="*/ 2826845 w 2826845"/>
              <a:gd name="connsiteY1" fmla="*/ 0 h 6858000"/>
              <a:gd name="connsiteX2" fmla="*/ 2826845 w 2826845"/>
              <a:gd name="connsiteY2" fmla="*/ 6858000 h 6858000"/>
              <a:gd name="connsiteX3" fmla="*/ 1184564 w 2826845"/>
              <a:gd name="connsiteY3" fmla="*/ 6847609 h 6858000"/>
              <a:gd name="connsiteX4" fmla="*/ 0 w 2826845"/>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6845" h="6858000">
                <a:moveTo>
                  <a:pt x="0" y="0"/>
                </a:moveTo>
                <a:lnTo>
                  <a:pt x="2826845" y="0"/>
                </a:lnTo>
                <a:lnTo>
                  <a:pt x="2826845" y="6858000"/>
                </a:lnTo>
                <a:lnTo>
                  <a:pt x="1184564" y="6847609"/>
                </a:lnTo>
                <a:lnTo>
                  <a:pt x="0"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26D5EAF7-1A89-BCBE-BDA1-00DC263C5F51}"/>
              </a:ext>
            </a:extLst>
          </p:cNvPr>
          <p:cNvPicPr>
            <a:picLocks noChangeAspect="1"/>
          </p:cNvPicPr>
          <p:nvPr/>
        </p:nvPicPr>
        <p:blipFill rotWithShape="1">
          <a:blip r:embed="rId2"/>
          <a:srcRect l="173" t="-159" r="52097" b="87178"/>
          <a:stretch/>
        </p:blipFill>
        <p:spPr bwMode="auto">
          <a:xfrm>
            <a:off x="1" y="-15403"/>
            <a:ext cx="3077266" cy="1174719"/>
          </a:xfrm>
          <a:prstGeom prst="rect">
            <a:avLst/>
          </a:prstGeom>
          <a:noFill/>
          <a:ln w="9525">
            <a:noFill/>
            <a:miter lim="800000"/>
            <a:headEnd/>
            <a:tailEnd/>
          </a:ln>
        </p:spPr>
      </p:pic>
      <p:sp>
        <p:nvSpPr>
          <p:cNvPr id="2" name="Title 1">
            <a:extLst>
              <a:ext uri="{FF2B5EF4-FFF2-40B4-BE49-F238E27FC236}">
                <a16:creationId xmlns:a16="http://schemas.microsoft.com/office/drawing/2014/main" id="{4FD446C6-4ACC-48B4-BC39-E709F8B5575A}"/>
              </a:ext>
            </a:extLst>
          </p:cNvPr>
          <p:cNvSpPr>
            <a:spLocks noGrp="1"/>
          </p:cNvSpPr>
          <p:nvPr>
            <p:ph type="title"/>
          </p:nvPr>
        </p:nvSpPr>
        <p:spPr>
          <a:xfrm>
            <a:off x="3904076" y="920099"/>
            <a:ext cx="4683269" cy="786934"/>
          </a:xfrm>
        </p:spPr>
        <p:txBody>
          <a:bodyPr>
            <a:normAutofit/>
          </a:bodyPr>
          <a:lstStyle/>
          <a:p>
            <a:pPr algn="ctr"/>
            <a:r>
              <a:rPr lang="en-GB" b="1">
                <a:solidFill>
                  <a:schemeClr val="bg2">
                    <a:lumMod val="10000"/>
                  </a:schemeClr>
                </a:solidFill>
                <a:latin typeface="Aharoni" panose="02010803020104030203" pitchFamily="2" charset="-79"/>
                <a:cs typeface="Aharoni" panose="02010803020104030203" pitchFamily="2" charset="-79"/>
              </a:rPr>
              <a:t>Welcome!</a:t>
            </a:r>
          </a:p>
        </p:txBody>
      </p:sp>
      <p:sp>
        <p:nvSpPr>
          <p:cNvPr id="3" name="Content Placeholder 2">
            <a:extLst>
              <a:ext uri="{FF2B5EF4-FFF2-40B4-BE49-F238E27FC236}">
                <a16:creationId xmlns:a16="http://schemas.microsoft.com/office/drawing/2014/main" id="{9A0E415F-25E8-4A8E-D254-79CE8DFC242D}"/>
              </a:ext>
            </a:extLst>
          </p:cNvPr>
          <p:cNvSpPr>
            <a:spLocks noGrp="1"/>
          </p:cNvSpPr>
          <p:nvPr>
            <p:ph idx="1"/>
          </p:nvPr>
        </p:nvSpPr>
        <p:spPr>
          <a:xfrm>
            <a:off x="2339298" y="1933051"/>
            <a:ext cx="5600700" cy="4151214"/>
          </a:xfrm>
        </p:spPr>
        <p:txBody>
          <a:bodyPr anchor="ctr">
            <a:normAutofit/>
          </a:bodyPr>
          <a:lstStyle/>
          <a:p>
            <a:pPr marL="0" indent="0" algn="ctr">
              <a:buNone/>
            </a:pPr>
            <a:r>
              <a:rPr lang="en-GB" sz="2000" dirty="0"/>
              <a:t>A warm welcome to all our partner agencies to our Fourth edition of the COMPASS newsletter. </a:t>
            </a:r>
          </a:p>
          <a:p>
            <a:pPr marL="0" indent="0" algn="ctr">
              <a:buNone/>
            </a:pPr>
            <a:r>
              <a:rPr lang="en-GB" sz="2000" dirty="0"/>
              <a:t>We hope that the information contained in this newsletter is both informative and useful and will give you an overview of the work we are completing in COMPASS.</a:t>
            </a:r>
            <a:endParaRPr lang="en-GB" sz="2000" dirty="0">
              <a:cs typeface="Calibri"/>
            </a:endParaRPr>
          </a:p>
          <a:p>
            <a:pPr marL="0" indent="0" algn="ctr">
              <a:buNone/>
            </a:pPr>
            <a:r>
              <a:rPr lang="en-GB" sz="2000" dirty="0"/>
              <a:t>This Newsletter will focus on data obtained from Quarter 4 (January – March 2024)</a:t>
            </a:r>
            <a:endParaRPr lang="en-GB" sz="2000" dirty="0">
              <a:cs typeface="Calibri"/>
            </a:endParaRPr>
          </a:p>
          <a:p>
            <a:pPr marL="0" indent="0" algn="ctr">
              <a:buNone/>
            </a:pPr>
            <a:endParaRPr lang="en-GB" sz="2000" dirty="0"/>
          </a:p>
          <a:p>
            <a:pPr marL="0" indent="0" algn="ctr">
              <a:buNone/>
            </a:pPr>
            <a:r>
              <a:rPr lang="en-GB" sz="1800" dirty="0"/>
              <a:t>Gemma Onions &amp; Kate Owen (COMPASS Team Managers)</a:t>
            </a:r>
          </a:p>
        </p:txBody>
      </p:sp>
      <p:pic>
        <p:nvPicPr>
          <p:cNvPr id="5" name="Picture 4">
            <a:extLst>
              <a:ext uri="{FF2B5EF4-FFF2-40B4-BE49-F238E27FC236}">
                <a16:creationId xmlns:a16="http://schemas.microsoft.com/office/drawing/2014/main" id="{10A6E48C-A6D7-C384-EC63-550FA704553D}"/>
              </a:ext>
            </a:extLst>
          </p:cNvPr>
          <p:cNvPicPr>
            <a:picLocks noChangeAspect="1"/>
          </p:cNvPicPr>
          <p:nvPr/>
        </p:nvPicPr>
        <p:blipFill>
          <a:blip r:embed="rId3"/>
          <a:stretch>
            <a:fillRect/>
          </a:stretch>
        </p:blipFill>
        <p:spPr>
          <a:xfrm>
            <a:off x="8305799" y="5854645"/>
            <a:ext cx="3898189" cy="1007545"/>
          </a:xfrm>
          <a:prstGeom prst="rect">
            <a:avLst/>
          </a:prstGeom>
        </p:spPr>
      </p:pic>
      <p:grpSp>
        <p:nvGrpSpPr>
          <p:cNvPr id="7" name="Group 6">
            <a:extLst>
              <a:ext uri="{FF2B5EF4-FFF2-40B4-BE49-F238E27FC236}">
                <a16:creationId xmlns:a16="http://schemas.microsoft.com/office/drawing/2014/main" id="{A4146267-6765-9968-96B7-49E2CE18F373}"/>
              </a:ext>
            </a:extLst>
          </p:cNvPr>
          <p:cNvGrpSpPr/>
          <p:nvPr/>
        </p:nvGrpSpPr>
        <p:grpSpPr>
          <a:xfrm>
            <a:off x="8337630" y="2441539"/>
            <a:ext cx="2508975" cy="2346511"/>
            <a:chOff x="0" y="0"/>
            <a:chExt cx="2612390" cy="2552700"/>
          </a:xfrm>
        </p:grpSpPr>
        <p:sp>
          <p:nvSpPr>
            <p:cNvPr id="9" name="Oval 8">
              <a:extLst>
                <a:ext uri="{FF2B5EF4-FFF2-40B4-BE49-F238E27FC236}">
                  <a16:creationId xmlns:a16="http://schemas.microsoft.com/office/drawing/2014/main" id="{18082E62-1C27-B4E2-0159-9DA15B596BDA}"/>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E346DD9B-8B34-6A57-E55D-344CD080F19F}"/>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91EACC3A-A03D-A223-3FAF-E7C4A6DCCC05}"/>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6A1BA556-F4B6-64A5-073B-5165B1563415}"/>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906EB0E1-4C94-AF74-1208-3860C4A08BEF}"/>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6" name="Isosceles Triangle 15">
              <a:extLst>
                <a:ext uri="{FF2B5EF4-FFF2-40B4-BE49-F238E27FC236}">
                  <a16:creationId xmlns:a16="http://schemas.microsoft.com/office/drawing/2014/main" id="{5934E4D6-AD2E-AC0B-26D5-0886E4FFA577}"/>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7" name="Isosceles Triangle 16">
              <a:extLst>
                <a:ext uri="{FF2B5EF4-FFF2-40B4-BE49-F238E27FC236}">
                  <a16:creationId xmlns:a16="http://schemas.microsoft.com/office/drawing/2014/main" id="{6707370F-A71C-6653-007D-A813E6AF411B}"/>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8" name="Isosceles Triangle 17">
              <a:extLst>
                <a:ext uri="{FF2B5EF4-FFF2-40B4-BE49-F238E27FC236}">
                  <a16:creationId xmlns:a16="http://schemas.microsoft.com/office/drawing/2014/main" id="{108BF216-B550-69C7-D5E9-79F9B5917F20}"/>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9" name="Isosceles Triangle 18">
              <a:extLst>
                <a:ext uri="{FF2B5EF4-FFF2-40B4-BE49-F238E27FC236}">
                  <a16:creationId xmlns:a16="http://schemas.microsoft.com/office/drawing/2014/main" id="{DB4E0289-F81D-B1CC-4CFB-7E41D3DE0F20}"/>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 name="Isosceles Triangle 19">
              <a:extLst>
                <a:ext uri="{FF2B5EF4-FFF2-40B4-BE49-F238E27FC236}">
                  <a16:creationId xmlns:a16="http://schemas.microsoft.com/office/drawing/2014/main" id="{D7731560-1FDE-7E9B-0E2F-500B1D3A81CF}"/>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21" name="Picture 20" descr="A cartoon of a door&#10;&#10;Description automatically generated">
              <a:extLst>
                <a:ext uri="{FF2B5EF4-FFF2-40B4-BE49-F238E27FC236}">
                  <a16:creationId xmlns:a16="http://schemas.microsoft.com/office/drawing/2014/main" id="{409E70BF-04E4-0B53-014B-B7DDD2D0FC49}"/>
                </a:ext>
              </a:extLst>
            </p:cNvPr>
            <p:cNvPicPr>
              <a:picLocks noChangeAspect="1"/>
            </p:cNvPicPr>
            <p:nvPr/>
          </p:nvPicPr>
          <p:blipFill rotWithShape="1">
            <a:blip r:embed="rId4" cstate="print">
              <a:extLst>
                <a:ext uri="{BEBA8EAE-BF5A-486C-A8C5-ECC9F3942E4B}">
                  <a14:imgProps xmlns:a14="http://schemas.microsoft.com/office/drawing/2010/main">
                    <a14:imgLayer r:embed="rId5">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1532114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a:extLst>
              <a:ext uri="{FF2B5EF4-FFF2-40B4-BE49-F238E27FC236}">
                <a16:creationId xmlns:a16="http://schemas.microsoft.com/office/drawing/2014/main" id="{6D45EDEB-B95A-A401-A23F-D800C533A490}"/>
              </a:ext>
            </a:extLst>
          </p:cNvPr>
          <p:cNvSpPr/>
          <p:nvPr/>
        </p:nvSpPr>
        <p:spPr>
          <a:xfrm>
            <a:off x="838201" y="0"/>
            <a:ext cx="3329071" cy="6858000"/>
          </a:xfrm>
          <a:custGeom>
            <a:avLst/>
            <a:gdLst>
              <a:gd name="connsiteX0" fmla="*/ 0 w 2826845"/>
              <a:gd name="connsiteY0" fmla="*/ 0 h 6858000"/>
              <a:gd name="connsiteX1" fmla="*/ 2826845 w 2826845"/>
              <a:gd name="connsiteY1" fmla="*/ 0 h 6858000"/>
              <a:gd name="connsiteX2" fmla="*/ 2826845 w 2826845"/>
              <a:gd name="connsiteY2" fmla="*/ 6858000 h 6858000"/>
              <a:gd name="connsiteX3" fmla="*/ 0 w 2826845"/>
              <a:gd name="connsiteY3" fmla="*/ 6858000 h 6858000"/>
              <a:gd name="connsiteX4" fmla="*/ 0 w 2826845"/>
              <a:gd name="connsiteY4" fmla="*/ 0 h 6858000"/>
              <a:gd name="connsiteX0" fmla="*/ 0 w 2826845"/>
              <a:gd name="connsiteY0" fmla="*/ 0 h 6858000"/>
              <a:gd name="connsiteX1" fmla="*/ 2826845 w 2826845"/>
              <a:gd name="connsiteY1" fmla="*/ 0 h 6858000"/>
              <a:gd name="connsiteX2" fmla="*/ 2826845 w 2826845"/>
              <a:gd name="connsiteY2" fmla="*/ 6858000 h 6858000"/>
              <a:gd name="connsiteX3" fmla="*/ 1184564 w 2826845"/>
              <a:gd name="connsiteY3" fmla="*/ 6847609 h 6858000"/>
              <a:gd name="connsiteX4" fmla="*/ 0 w 2826845"/>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6845" h="6858000">
                <a:moveTo>
                  <a:pt x="0" y="0"/>
                </a:moveTo>
                <a:lnTo>
                  <a:pt x="2826845" y="0"/>
                </a:lnTo>
                <a:lnTo>
                  <a:pt x="2826845" y="6858000"/>
                </a:lnTo>
                <a:lnTo>
                  <a:pt x="1184564" y="6847609"/>
                </a:lnTo>
                <a:lnTo>
                  <a:pt x="0"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26D5EAF7-1A89-BCBE-BDA1-00DC263C5F51}"/>
              </a:ext>
            </a:extLst>
          </p:cNvPr>
          <p:cNvPicPr>
            <a:picLocks noChangeAspect="1"/>
          </p:cNvPicPr>
          <p:nvPr/>
        </p:nvPicPr>
        <p:blipFill rotWithShape="1">
          <a:blip r:embed="rId2"/>
          <a:srcRect l="173" t="-159" r="52097" b="87178"/>
          <a:stretch/>
        </p:blipFill>
        <p:spPr bwMode="auto">
          <a:xfrm>
            <a:off x="1" y="-15403"/>
            <a:ext cx="3077266" cy="1174719"/>
          </a:xfrm>
          <a:prstGeom prst="rect">
            <a:avLst/>
          </a:prstGeom>
          <a:noFill/>
          <a:ln w="9525">
            <a:noFill/>
            <a:miter lim="800000"/>
            <a:headEnd/>
            <a:tailEnd/>
          </a:ln>
        </p:spPr>
      </p:pic>
      <p:sp>
        <p:nvSpPr>
          <p:cNvPr id="2" name="Title 1">
            <a:extLst>
              <a:ext uri="{FF2B5EF4-FFF2-40B4-BE49-F238E27FC236}">
                <a16:creationId xmlns:a16="http://schemas.microsoft.com/office/drawing/2014/main" id="{4FD446C6-4ACC-48B4-BC39-E709F8B5575A}"/>
              </a:ext>
            </a:extLst>
          </p:cNvPr>
          <p:cNvSpPr>
            <a:spLocks noGrp="1"/>
          </p:cNvSpPr>
          <p:nvPr>
            <p:ph type="title"/>
          </p:nvPr>
        </p:nvSpPr>
        <p:spPr>
          <a:xfrm>
            <a:off x="3727550" y="243620"/>
            <a:ext cx="5440853" cy="517436"/>
          </a:xfrm>
        </p:spPr>
        <p:txBody>
          <a:bodyPr>
            <a:normAutofit fontScale="90000"/>
          </a:bodyPr>
          <a:lstStyle/>
          <a:p>
            <a:pPr algn="ctr"/>
            <a:r>
              <a:rPr lang="en-GB" sz="3600" b="1" dirty="0">
                <a:solidFill>
                  <a:schemeClr val="bg2">
                    <a:lumMod val="10000"/>
                  </a:schemeClr>
                </a:solidFill>
                <a:latin typeface="Aharoni" panose="02010803020104030203" pitchFamily="2" charset="-79"/>
                <a:cs typeface="Aharoni" panose="02010803020104030203" pitchFamily="2" charset="-79"/>
              </a:rPr>
              <a:t>Themes of the Quarter</a:t>
            </a:r>
          </a:p>
        </p:txBody>
      </p:sp>
      <p:sp>
        <p:nvSpPr>
          <p:cNvPr id="3" name="TextBox 2">
            <a:extLst>
              <a:ext uri="{FF2B5EF4-FFF2-40B4-BE49-F238E27FC236}">
                <a16:creationId xmlns:a16="http://schemas.microsoft.com/office/drawing/2014/main" id="{873D8C54-5ED2-5A7B-2020-DC29BD219D18}"/>
              </a:ext>
            </a:extLst>
          </p:cNvPr>
          <p:cNvSpPr txBox="1"/>
          <p:nvPr/>
        </p:nvSpPr>
        <p:spPr>
          <a:xfrm>
            <a:off x="3863504" y="668313"/>
            <a:ext cx="5168943" cy="338554"/>
          </a:xfrm>
          <a:prstGeom prst="rect">
            <a:avLst/>
          </a:prstGeom>
          <a:noFill/>
        </p:spPr>
        <p:txBody>
          <a:bodyPr wrap="square" rtlCol="0">
            <a:spAutoFit/>
          </a:bodyPr>
          <a:lstStyle/>
          <a:p>
            <a:pPr algn="ctr"/>
            <a:r>
              <a:rPr lang="en-GB" sz="1600" dirty="0"/>
              <a:t>Data taken from Q1 2024 – January, February, March</a:t>
            </a:r>
          </a:p>
        </p:txBody>
      </p:sp>
      <p:grpSp>
        <p:nvGrpSpPr>
          <p:cNvPr id="5" name="Group 4">
            <a:extLst>
              <a:ext uri="{FF2B5EF4-FFF2-40B4-BE49-F238E27FC236}">
                <a16:creationId xmlns:a16="http://schemas.microsoft.com/office/drawing/2014/main" id="{9A69AC70-5A83-9E21-124B-9A38BC8E1359}"/>
              </a:ext>
            </a:extLst>
          </p:cNvPr>
          <p:cNvGrpSpPr/>
          <p:nvPr/>
        </p:nvGrpSpPr>
        <p:grpSpPr>
          <a:xfrm>
            <a:off x="11353800" y="45761"/>
            <a:ext cx="742343" cy="679823"/>
            <a:chOff x="0" y="0"/>
            <a:chExt cx="2612390" cy="2552700"/>
          </a:xfrm>
        </p:grpSpPr>
        <p:sp>
          <p:nvSpPr>
            <p:cNvPr id="9" name="Oval 8">
              <a:extLst>
                <a:ext uri="{FF2B5EF4-FFF2-40B4-BE49-F238E27FC236}">
                  <a16:creationId xmlns:a16="http://schemas.microsoft.com/office/drawing/2014/main" id="{3844B24B-561A-C1FB-BBF2-1FDE4070E0D0}"/>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A55E24D6-3B1A-39B7-E44C-2A285D04F7B8}"/>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8CBEA8DD-CB93-1B1C-D21F-37AFE9F9FB48}"/>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7" name="Isosceles Triangle 16">
              <a:extLst>
                <a:ext uri="{FF2B5EF4-FFF2-40B4-BE49-F238E27FC236}">
                  <a16:creationId xmlns:a16="http://schemas.microsoft.com/office/drawing/2014/main" id="{82A8372E-F0BE-A4A8-B97B-DCE44200F510}"/>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8" name="Isosceles Triangle 17">
              <a:extLst>
                <a:ext uri="{FF2B5EF4-FFF2-40B4-BE49-F238E27FC236}">
                  <a16:creationId xmlns:a16="http://schemas.microsoft.com/office/drawing/2014/main" id="{F3EEEF21-C821-D583-3343-50B428E647F9}"/>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9" name="Isosceles Triangle 18">
              <a:extLst>
                <a:ext uri="{FF2B5EF4-FFF2-40B4-BE49-F238E27FC236}">
                  <a16:creationId xmlns:a16="http://schemas.microsoft.com/office/drawing/2014/main" id="{E77E67DD-59F3-4FEC-4637-A68EC1FCCEBD}"/>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 name="Isosceles Triangle 19">
              <a:extLst>
                <a:ext uri="{FF2B5EF4-FFF2-40B4-BE49-F238E27FC236}">
                  <a16:creationId xmlns:a16="http://schemas.microsoft.com/office/drawing/2014/main" id="{F4FB6883-7B17-FD40-A5F5-7E51AAD4D927}"/>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1" name="Isosceles Triangle 20">
              <a:extLst>
                <a:ext uri="{FF2B5EF4-FFF2-40B4-BE49-F238E27FC236}">
                  <a16:creationId xmlns:a16="http://schemas.microsoft.com/office/drawing/2014/main" id="{98A9FF98-83E8-AAF0-6565-105597084376}"/>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2" name="Isosceles Triangle 21">
              <a:extLst>
                <a:ext uri="{FF2B5EF4-FFF2-40B4-BE49-F238E27FC236}">
                  <a16:creationId xmlns:a16="http://schemas.microsoft.com/office/drawing/2014/main" id="{7A9A7FBC-F877-C8C6-FD98-3A312DF34CD7}"/>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3" name="Isosceles Triangle 22">
              <a:extLst>
                <a:ext uri="{FF2B5EF4-FFF2-40B4-BE49-F238E27FC236}">
                  <a16:creationId xmlns:a16="http://schemas.microsoft.com/office/drawing/2014/main" id="{F5C25271-EFE6-202D-4FE9-53F72F005B18}"/>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24" name="Picture 23" descr="A cartoon of a door&#10;&#10;Description automatically generated">
              <a:extLst>
                <a:ext uri="{FF2B5EF4-FFF2-40B4-BE49-F238E27FC236}">
                  <a16:creationId xmlns:a16="http://schemas.microsoft.com/office/drawing/2014/main" id="{6696B55C-CBE2-0F89-2D92-50267246EE20}"/>
                </a:ext>
              </a:extLst>
            </p:cNvPr>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sp>
        <p:nvSpPr>
          <p:cNvPr id="29" name="Rectangle: Rounded Corners 28">
            <a:extLst>
              <a:ext uri="{FF2B5EF4-FFF2-40B4-BE49-F238E27FC236}">
                <a16:creationId xmlns:a16="http://schemas.microsoft.com/office/drawing/2014/main" id="{6C4D3E81-935B-D033-60D5-AB2E0983568C}"/>
              </a:ext>
            </a:extLst>
          </p:cNvPr>
          <p:cNvSpPr/>
          <p:nvPr/>
        </p:nvSpPr>
        <p:spPr>
          <a:xfrm>
            <a:off x="1971239" y="1050896"/>
            <a:ext cx="4871582" cy="3705312"/>
          </a:xfrm>
          <a:prstGeom prst="roundRect">
            <a:avLst>
              <a:gd name="adj" fmla="val 705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Rounded Corners 29">
            <a:extLst>
              <a:ext uri="{FF2B5EF4-FFF2-40B4-BE49-F238E27FC236}">
                <a16:creationId xmlns:a16="http://schemas.microsoft.com/office/drawing/2014/main" id="{8F53BC36-0CE8-70C4-1E7F-92496C20772B}"/>
              </a:ext>
            </a:extLst>
          </p:cNvPr>
          <p:cNvSpPr/>
          <p:nvPr/>
        </p:nvSpPr>
        <p:spPr>
          <a:xfrm>
            <a:off x="6960246" y="1050896"/>
            <a:ext cx="4871582" cy="3705312"/>
          </a:xfrm>
          <a:prstGeom prst="roundRect">
            <a:avLst>
              <a:gd name="adj" fmla="val 705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Rounded Corners 30">
            <a:extLst>
              <a:ext uri="{FF2B5EF4-FFF2-40B4-BE49-F238E27FC236}">
                <a16:creationId xmlns:a16="http://schemas.microsoft.com/office/drawing/2014/main" id="{25CC6BC0-E74B-C826-FFA5-4592A3261B54}"/>
              </a:ext>
            </a:extLst>
          </p:cNvPr>
          <p:cNvSpPr/>
          <p:nvPr/>
        </p:nvSpPr>
        <p:spPr>
          <a:xfrm>
            <a:off x="2676322" y="4870844"/>
            <a:ext cx="6606223" cy="1866563"/>
          </a:xfrm>
          <a:prstGeom prst="roundRect">
            <a:avLst>
              <a:gd name="adj" fmla="val 705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7" name="Chart 6">
            <a:extLst>
              <a:ext uri="{FF2B5EF4-FFF2-40B4-BE49-F238E27FC236}">
                <a16:creationId xmlns:a16="http://schemas.microsoft.com/office/drawing/2014/main" id="{B9F47463-45BC-40DC-8E40-51F8968FCF62}"/>
              </a:ext>
            </a:extLst>
          </p:cNvPr>
          <p:cNvGraphicFramePr>
            <a:graphicFrameLocks/>
          </p:cNvGraphicFramePr>
          <p:nvPr>
            <p:extLst>
              <p:ext uri="{D42A27DB-BD31-4B8C-83A1-F6EECF244321}">
                <p14:modId xmlns:p14="http://schemas.microsoft.com/office/powerpoint/2010/main" val="522339832"/>
              </p:ext>
            </p:extLst>
          </p:nvPr>
        </p:nvGraphicFramePr>
        <p:xfrm>
          <a:off x="2187754" y="1083879"/>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Chart 13">
            <a:extLst>
              <a:ext uri="{FF2B5EF4-FFF2-40B4-BE49-F238E27FC236}">
                <a16:creationId xmlns:a16="http://schemas.microsoft.com/office/drawing/2014/main" id="{6BFA33BF-3FB3-4D27-B74D-D82A1F683C4D}"/>
              </a:ext>
            </a:extLst>
          </p:cNvPr>
          <p:cNvGraphicFramePr>
            <a:graphicFrameLocks/>
          </p:cNvGraphicFramePr>
          <p:nvPr>
            <p:extLst>
              <p:ext uri="{D42A27DB-BD31-4B8C-83A1-F6EECF244321}">
                <p14:modId xmlns:p14="http://schemas.microsoft.com/office/powerpoint/2010/main" val="1787862751"/>
              </p:ext>
            </p:extLst>
          </p:nvPr>
        </p:nvGraphicFramePr>
        <p:xfrm>
          <a:off x="7159785" y="1081396"/>
          <a:ext cx="4572000" cy="2743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6" name="Chart 15">
            <a:extLst>
              <a:ext uri="{FF2B5EF4-FFF2-40B4-BE49-F238E27FC236}">
                <a16:creationId xmlns:a16="http://schemas.microsoft.com/office/drawing/2014/main" id="{5EAD68C1-2A58-4C63-8001-37DA5D36171B}"/>
              </a:ext>
            </a:extLst>
          </p:cNvPr>
          <p:cNvGraphicFramePr>
            <a:graphicFrameLocks/>
          </p:cNvGraphicFramePr>
          <p:nvPr>
            <p:extLst>
              <p:ext uri="{D42A27DB-BD31-4B8C-83A1-F6EECF244321}">
                <p14:modId xmlns:p14="http://schemas.microsoft.com/office/powerpoint/2010/main" val="1108730024"/>
              </p:ext>
            </p:extLst>
          </p:nvPr>
        </p:nvGraphicFramePr>
        <p:xfrm>
          <a:off x="2676322" y="4840839"/>
          <a:ext cx="3161060" cy="1866563"/>
        </p:xfrm>
        <a:graphic>
          <a:graphicData uri="http://schemas.openxmlformats.org/drawingml/2006/chart">
            <c:chart xmlns:c="http://schemas.openxmlformats.org/drawingml/2006/chart" xmlns:r="http://schemas.openxmlformats.org/officeDocument/2006/relationships" r:id="rId7"/>
          </a:graphicData>
        </a:graphic>
      </p:graphicFrame>
      <p:sp>
        <p:nvSpPr>
          <p:cNvPr id="25" name="TextBox 24">
            <a:extLst>
              <a:ext uri="{FF2B5EF4-FFF2-40B4-BE49-F238E27FC236}">
                <a16:creationId xmlns:a16="http://schemas.microsoft.com/office/drawing/2014/main" id="{BAE969F5-FA8E-2F30-6CE7-BD5B9239E832}"/>
              </a:ext>
            </a:extLst>
          </p:cNvPr>
          <p:cNvSpPr txBox="1"/>
          <p:nvPr/>
        </p:nvSpPr>
        <p:spPr>
          <a:xfrm>
            <a:off x="6042335" y="5451023"/>
            <a:ext cx="2499549" cy="738664"/>
          </a:xfrm>
          <a:prstGeom prst="rect">
            <a:avLst/>
          </a:prstGeom>
          <a:noFill/>
        </p:spPr>
        <p:txBody>
          <a:bodyPr wrap="square" rtlCol="0">
            <a:spAutoFit/>
          </a:bodyPr>
          <a:lstStyle/>
          <a:p>
            <a:pPr algn="ctr"/>
            <a:r>
              <a:rPr lang="en-GB" sz="1400" dirty="0"/>
              <a:t>Of the contacts received in Q4, the majority of children were in the age bracket of 6-18.</a:t>
            </a:r>
          </a:p>
        </p:txBody>
      </p:sp>
      <p:sp>
        <p:nvSpPr>
          <p:cNvPr id="26" name="TextBox 25">
            <a:extLst>
              <a:ext uri="{FF2B5EF4-FFF2-40B4-BE49-F238E27FC236}">
                <a16:creationId xmlns:a16="http://schemas.microsoft.com/office/drawing/2014/main" id="{DAA77DBE-AC42-B0F3-DDBC-24B6525DA456}"/>
              </a:ext>
            </a:extLst>
          </p:cNvPr>
          <p:cNvSpPr txBox="1"/>
          <p:nvPr/>
        </p:nvSpPr>
        <p:spPr>
          <a:xfrm>
            <a:off x="7265137" y="4044862"/>
            <a:ext cx="4273291" cy="523220"/>
          </a:xfrm>
          <a:prstGeom prst="rect">
            <a:avLst/>
          </a:prstGeom>
          <a:noFill/>
        </p:spPr>
        <p:txBody>
          <a:bodyPr wrap="square" rtlCol="0">
            <a:spAutoFit/>
          </a:bodyPr>
          <a:lstStyle/>
          <a:p>
            <a:pPr algn="ctr"/>
            <a:r>
              <a:rPr lang="en-GB" sz="1400" dirty="0"/>
              <a:t>We can see that in Q4, the most common outcome was Level 2 support</a:t>
            </a:r>
          </a:p>
        </p:txBody>
      </p:sp>
      <p:sp>
        <p:nvSpPr>
          <p:cNvPr id="27" name="TextBox 26">
            <a:extLst>
              <a:ext uri="{FF2B5EF4-FFF2-40B4-BE49-F238E27FC236}">
                <a16:creationId xmlns:a16="http://schemas.microsoft.com/office/drawing/2014/main" id="{0C7AE11C-23E4-F18D-7E4C-14F15F0EAD83}"/>
              </a:ext>
            </a:extLst>
          </p:cNvPr>
          <p:cNvSpPr txBox="1"/>
          <p:nvPr/>
        </p:nvSpPr>
        <p:spPr>
          <a:xfrm>
            <a:off x="2180236" y="3871108"/>
            <a:ext cx="4273291" cy="738664"/>
          </a:xfrm>
          <a:prstGeom prst="rect">
            <a:avLst/>
          </a:prstGeom>
          <a:noFill/>
        </p:spPr>
        <p:txBody>
          <a:bodyPr wrap="square" rtlCol="0">
            <a:spAutoFit/>
          </a:bodyPr>
          <a:lstStyle/>
          <a:p>
            <a:pPr algn="ctr"/>
            <a:r>
              <a:rPr lang="en-GB" sz="1400" dirty="0"/>
              <a:t>Progression to Children’s Social Care remained fairly stable over the three months in Q4, ranging only slightly between 13% and 17%.</a:t>
            </a:r>
          </a:p>
        </p:txBody>
      </p:sp>
    </p:spTree>
    <p:extLst>
      <p:ext uri="{BB962C8B-B14F-4D97-AF65-F5344CB8AC3E}">
        <p14:creationId xmlns:p14="http://schemas.microsoft.com/office/powerpoint/2010/main" val="2571934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4" name="Picture 3">
            <a:extLst>
              <a:ext uri="{FF2B5EF4-FFF2-40B4-BE49-F238E27FC236}">
                <a16:creationId xmlns:a16="http://schemas.microsoft.com/office/drawing/2014/main" id="{2B22D6B0-FFC8-E3AA-1047-770F363DC7E4}"/>
              </a:ext>
            </a:extLst>
          </p:cNvPr>
          <p:cNvPicPr>
            <a:picLocks noChangeAspect="1"/>
          </p:cNvPicPr>
          <p:nvPr/>
        </p:nvPicPr>
        <p:blipFill rotWithShape="1">
          <a:blip r:embed="rId3"/>
          <a:srcRect l="173" t="-159" r="52097" b="87178"/>
          <a:stretch/>
        </p:blipFill>
        <p:spPr bwMode="auto">
          <a:xfrm>
            <a:off x="0" y="-7409"/>
            <a:ext cx="3077266" cy="1174719"/>
          </a:xfrm>
          <a:prstGeom prst="rect">
            <a:avLst/>
          </a:prstGeom>
          <a:noFill/>
          <a:ln w="9525">
            <a:noFill/>
            <a:miter lim="800000"/>
            <a:headEnd/>
            <a:tailEnd/>
          </a:ln>
        </p:spPr>
      </p:pic>
      <p:sp>
        <p:nvSpPr>
          <p:cNvPr id="9" name="Rectangle 8">
            <a:extLst>
              <a:ext uri="{FF2B5EF4-FFF2-40B4-BE49-F238E27FC236}">
                <a16:creationId xmlns:a16="http://schemas.microsoft.com/office/drawing/2014/main" id="{7908213F-39EF-B651-DF29-6CC39FB64144}"/>
              </a:ext>
            </a:extLst>
          </p:cNvPr>
          <p:cNvSpPr/>
          <p:nvPr/>
        </p:nvSpPr>
        <p:spPr>
          <a:xfrm>
            <a:off x="177553" y="3533313"/>
            <a:ext cx="2672179" cy="32314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05CD1A85-E066-FCE5-0312-F29232AEE527}"/>
              </a:ext>
            </a:extLst>
          </p:cNvPr>
          <p:cNvSpPr txBox="1"/>
          <p:nvPr/>
        </p:nvSpPr>
        <p:spPr>
          <a:xfrm>
            <a:off x="7515167" y="897138"/>
            <a:ext cx="3502290" cy="276999"/>
          </a:xfrm>
          <a:prstGeom prst="rect">
            <a:avLst/>
          </a:prstGeom>
          <a:noFill/>
        </p:spPr>
        <p:txBody>
          <a:bodyPr wrap="square" lIns="91440" tIns="45720" rIns="91440" bIns="45720" rtlCol="0" anchor="t">
            <a:spAutoFit/>
          </a:bodyPr>
          <a:lstStyle/>
          <a:p>
            <a:pPr algn="ctr"/>
            <a:endParaRPr lang="en-GB" sz="1200">
              <a:cs typeface="Calibri"/>
            </a:endParaRPr>
          </a:p>
        </p:txBody>
      </p:sp>
      <p:grpSp>
        <p:nvGrpSpPr>
          <p:cNvPr id="24" name="Group 23">
            <a:extLst>
              <a:ext uri="{FF2B5EF4-FFF2-40B4-BE49-F238E27FC236}">
                <a16:creationId xmlns:a16="http://schemas.microsoft.com/office/drawing/2014/main" id="{58A974D2-1DE1-0823-1D01-F8092FC2E3B2}"/>
              </a:ext>
            </a:extLst>
          </p:cNvPr>
          <p:cNvGrpSpPr/>
          <p:nvPr/>
        </p:nvGrpSpPr>
        <p:grpSpPr>
          <a:xfrm>
            <a:off x="11353800" y="45761"/>
            <a:ext cx="742343" cy="679823"/>
            <a:chOff x="0" y="0"/>
            <a:chExt cx="2612390" cy="2552700"/>
          </a:xfrm>
        </p:grpSpPr>
        <p:sp>
          <p:nvSpPr>
            <p:cNvPr id="25" name="Oval 24">
              <a:extLst>
                <a:ext uri="{FF2B5EF4-FFF2-40B4-BE49-F238E27FC236}">
                  <a16:creationId xmlns:a16="http://schemas.microsoft.com/office/drawing/2014/main" id="{1C56180F-1C31-C917-01DC-FACA954B2BE2}"/>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6" name="Oval 25">
              <a:extLst>
                <a:ext uri="{FF2B5EF4-FFF2-40B4-BE49-F238E27FC236}">
                  <a16:creationId xmlns:a16="http://schemas.microsoft.com/office/drawing/2014/main" id="{92CE95CE-AF60-0103-1B6C-D0F8ADC5D3B0}"/>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7" name="Isosceles Triangle 26">
              <a:extLst>
                <a:ext uri="{FF2B5EF4-FFF2-40B4-BE49-F238E27FC236}">
                  <a16:creationId xmlns:a16="http://schemas.microsoft.com/office/drawing/2014/main" id="{BD431F98-9D1B-EF71-213B-7C1B4424653D}"/>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8" name="Isosceles Triangle 27">
              <a:extLst>
                <a:ext uri="{FF2B5EF4-FFF2-40B4-BE49-F238E27FC236}">
                  <a16:creationId xmlns:a16="http://schemas.microsoft.com/office/drawing/2014/main" id="{FF2785CE-A4E6-54CE-21DD-CC7382257CCE}"/>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9" name="Isosceles Triangle 28">
              <a:extLst>
                <a:ext uri="{FF2B5EF4-FFF2-40B4-BE49-F238E27FC236}">
                  <a16:creationId xmlns:a16="http://schemas.microsoft.com/office/drawing/2014/main" id="{62EA2F91-EF67-94DA-B0D1-7C8CD3C1A0AF}"/>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0" name="Isosceles Triangle 29">
              <a:extLst>
                <a:ext uri="{FF2B5EF4-FFF2-40B4-BE49-F238E27FC236}">
                  <a16:creationId xmlns:a16="http://schemas.microsoft.com/office/drawing/2014/main" id="{00608BB1-391C-CEEF-41ED-6DF570243894}"/>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1" name="Isosceles Triangle 30">
              <a:extLst>
                <a:ext uri="{FF2B5EF4-FFF2-40B4-BE49-F238E27FC236}">
                  <a16:creationId xmlns:a16="http://schemas.microsoft.com/office/drawing/2014/main" id="{E2C601E2-55C3-9A4A-CD40-BF2163D0B43F}"/>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2" name="Isosceles Triangle 31">
              <a:extLst>
                <a:ext uri="{FF2B5EF4-FFF2-40B4-BE49-F238E27FC236}">
                  <a16:creationId xmlns:a16="http://schemas.microsoft.com/office/drawing/2014/main" id="{F80A80E4-5FDB-AA1A-E77B-EA8021D3B950}"/>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3" name="Isosceles Triangle 32">
              <a:extLst>
                <a:ext uri="{FF2B5EF4-FFF2-40B4-BE49-F238E27FC236}">
                  <a16:creationId xmlns:a16="http://schemas.microsoft.com/office/drawing/2014/main" id="{E7EA7091-3B7F-F3FC-52B5-D06F300E869B}"/>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4" name="Isosceles Triangle 33">
              <a:extLst>
                <a:ext uri="{FF2B5EF4-FFF2-40B4-BE49-F238E27FC236}">
                  <a16:creationId xmlns:a16="http://schemas.microsoft.com/office/drawing/2014/main" id="{2463836A-8C10-6F61-DADE-19920AB01374}"/>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35" name="Picture 34" descr="A cartoon of a door&#10;&#10;Description automatically generated">
              <a:extLst>
                <a:ext uri="{FF2B5EF4-FFF2-40B4-BE49-F238E27FC236}">
                  <a16:creationId xmlns:a16="http://schemas.microsoft.com/office/drawing/2014/main" id="{86BBFC01-1CB1-70B2-B7B3-C243F4793A1E}"/>
                </a:ext>
              </a:extLst>
            </p:cNvPr>
            <p:cNvPicPr>
              <a:picLocks noChangeAspect="1"/>
            </p:cNvPicPr>
            <p:nvPr/>
          </p:nvPicPr>
          <p:blipFill rotWithShape="1">
            <a:blip r:embed="rId4" cstate="print">
              <a:extLst>
                <a:ext uri="{BEBA8EAE-BF5A-486C-A8C5-ECC9F3942E4B}">
                  <a14:imgProps xmlns:a14="http://schemas.microsoft.com/office/drawing/2010/main">
                    <a14:imgLayer r:embed="rId5">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sp>
        <p:nvSpPr>
          <p:cNvPr id="5" name="Rectangle: Rounded Corners 4">
            <a:extLst>
              <a:ext uri="{FF2B5EF4-FFF2-40B4-BE49-F238E27FC236}">
                <a16:creationId xmlns:a16="http://schemas.microsoft.com/office/drawing/2014/main" id="{A16B2D62-43D4-12D5-DC52-0F4CB1E8638D}"/>
              </a:ext>
            </a:extLst>
          </p:cNvPr>
          <p:cNvSpPr/>
          <p:nvPr/>
        </p:nvSpPr>
        <p:spPr>
          <a:xfrm>
            <a:off x="3114348" y="301286"/>
            <a:ext cx="6793254" cy="1616291"/>
          </a:xfrm>
          <a:prstGeom prst="roundRect">
            <a:avLst/>
          </a:prstGeom>
          <a:solidFill>
            <a:schemeClr val="accent5">
              <a:lumMod val="20000"/>
              <a:lumOff val="8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Calibri"/>
              </a:rPr>
              <a:t>Our data reveals that </a:t>
            </a: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Calibri"/>
              </a:rPr>
              <a:t> </a:t>
            </a: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Calibri"/>
              </a:rPr>
              <a:t>Family Dysfunction, </a:t>
            </a: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Calibri"/>
              </a:rPr>
              <a:t>Neglect</a:t>
            </a: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Calibri"/>
              </a:rPr>
              <a:t>,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Calibri"/>
              </a:rPr>
              <a:t>and</a:t>
            </a: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Calibri"/>
              </a:rPr>
              <a:t> </a:t>
            </a: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Calibri"/>
              </a:rPr>
              <a:t>Domestic Abuse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Calibri"/>
              </a:rPr>
              <a:t>were the most common reasons for concerns being raised into COMPASS during this Quarter 4. This is the same top 3 that was in Q3.</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Calibri"/>
              </a:rPr>
              <a:t>The most common sources for referrals in Q3 were </a:t>
            </a: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Calibri"/>
              </a:rPr>
              <a:t>Schools, Health Services</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Calibri"/>
              </a:rPr>
              <a:t>, and </a:t>
            </a: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Calibri"/>
              </a:rPr>
              <a:t>Individuals</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Calibri"/>
              </a:rPr>
              <a:t>. This is also the same top 3 that was in Q3.</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mc:AlternateContent xmlns:mc="http://schemas.openxmlformats.org/markup-compatibility/2006" xmlns:cx2="http://schemas.microsoft.com/office/drawing/2015/10/21/chartex">
        <mc:Choice Requires="cx2">
          <p:graphicFrame>
            <p:nvGraphicFramePr>
              <p:cNvPr id="2" name="Chart 1">
                <a:extLst>
                  <a:ext uri="{FF2B5EF4-FFF2-40B4-BE49-F238E27FC236}">
                    <a16:creationId xmlns:a16="http://schemas.microsoft.com/office/drawing/2014/main" id="{742F4F2E-89FC-4003-8BDB-674FA50C8978}"/>
                  </a:ext>
                </a:extLst>
              </p:cNvPr>
              <p:cNvGraphicFramePr/>
              <p:nvPr>
                <p:extLst>
                  <p:ext uri="{D42A27DB-BD31-4B8C-83A1-F6EECF244321}">
                    <p14:modId xmlns:p14="http://schemas.microsoft.com/office/powerpoint/2010/main" val="1797687861"/>
                  </p:ext>
                </p:extLst>
              </p:nvPr>
            </p:nvGraphicFramePr>
            <p:xfrm>
              <a:off x="555710" y="2271852"/>
              <a:ext cx="4854606" cy="3906174"/>
            </p:xfrm>
            <a:graphic>
              <a:graphicData uri="http://schemas.microsoft.com/office/drawing/2014/chartex">
                <cx:chart xmlns:cx="http://schemas.microsoft.com/office/drawing/2014/chartex" xmlns:r="http://schemas.openxmlformats.org/officeDocument/2006/relationships" r:id="rId6"/>
              </a:graphicData>
            </a:graphic>
          </p:graphicFrame>
        </mc:Choice>
        <mc:Fallback xmlns="">
          <p:pic>
            <p:nvPicPr>
              <p:cNvPr id="2" name="Chart 1">
                <a:extLst>
                  <a:ext uri="{FF2B5EF4-FFF2-40B4-BE49-F238E27FC236}">
                    <a16:creationId xmlns:a16="http://schemas.microsoft.com/office/drawing/2014/main" id="{742F4F2E-89FC-4003-8BDB-674FA50C8978}"/>
                  </a:ext>
                </a:extLst>
              </p:cNvPr>
              <p:cNvPicPr>
                <a:picLocks noGrp="1" noRot="1" noChangeAspect="1" noMove="1" noResize="1" noEditPoints="1" noAdjustHandles="1" noChangeArrowheads="1" noChangeShapeType="1"/>
              </p:cNvPicPr>
              <p:nvPr/>
            </p:nvPicPr>
            <p:blipFill>
              <a:blip r:embed="rId7"/>
              <a:stretch>
                <a:fillRect/>
              </a:stretch>
            </p:blipFill>
            <p:spPr>
              <a:xfrm>
                <a:off x="555710" y="2271852"/>
                <a:ext cx="4854606" cy="3906174"/>
              </a:xfrm>
              <a:prstGeom prst="rect">
                <a:avLst/>
              </a:prstGeom>
            </p:spPr>
          </p:pic>
        </mc:Fallback>
      </mc:AlternateContent>
      <mc:AlternateContent xmlns:mc="http://schemas.openxmlformats.org/markup-compatibility/2006" xmlns:cx2="http://schemas.microsoft.com/office/drawing/2015/10/21/chartex">
        <mc:Choice Requires="cx2">
          <p:graphicFrame>
            <p:nvGraphicFramePr>
              <p:cNvPr id="3" name="Chart 2">
                <a:extLst>
                  <a:ext uri="{FF2B5EF4-FFF2-40B4-BE49-F238E27FC236}">
                    <a16:creationId xmlns:a16="http://schemas.microsoft.com/office/drawing/2014/main" id="{ED2A8C7A-ED91-4F2A-93BE-C13EA3938544}"/>
                  </a:ext>
                </a:extLst>
              </p:cNvPr>
              <p:cNvGraphicFramePr/>
              <p:nvPr>
                <p:extLst>
                  <p:ext uri="{D42A27DB-BD31-4B8C-83A1-F6EECF244321}">
                    <p14:modId xmlns:p14="http://schemas.microsoft.com/office/powerpoint/2010/main" val="1190381838"/>
                  </p:ext>
                </p:extLst>
              </p:nvPr>
            </p:nvGraphicFramePr>
            <p:xfrm>
              <a:off x="6325203" y="2271852"/>
              <a:ext cx="4951909" cy="3906175"/>
            </p:xfrm>
            <a:graphic>
              <a:graphicData uri="http://schemas.microsoft.com/office/drawing/2014/chartex">
                <cx:chart xmlns:cx="http://schemas.microsoft.com/office/drawing/2014/chartex" xmlns:r="http://schemas.openxmlformats.org/officeDocument/2006/relationships" r:id="rId8"/>
              </a:graphicData>
            </a:graphic>
          </p:graphicFrame>
        </mc:Choice>
        <mc:Fallback xmlns="">
          <p:pic>
            <p:nvPicPr>
              <p:cNvPr id="3" name="Chart 2">
                <a:extLst>
                  <a:ext uri="{FF2B5EF4-FFF2-40B4-BE49-F238E27FC236}">
                    <a16:creationId xmlns:a16="http://schemas.microsoft.com/office/drawing/2014/main" id="{ED2A8C7A-ED91-4F2A-93BE-C13EA3938544}"/>
                  </a:ext>
                </a:extLst>
              </p:cNvPr>
              <p:cNvPicPr>
                <a:picLocks noGrp="1" noRot="1" noChangeAspect="1" noMove="1" noResize="1" noEditPoints="1" noAdjustHandles="1" noChangeArrowheads="1" noChangeShapeType="1"/>
              </p:cNvPicPr>
              <p:nvPr/>
            </p:nvPicPr>
            <p:blipFill>
              <a:blip r:embed="rId9"/>
              <a:stretch>
                <a:fillRect/>
              </a:stretch>
            </p:blipFill>
            <p:spPr>
              <a:xfrm>
                <a:off x="6325203" y="2271852"/>
                <a:ext cx="4951909" cy="3906175"/>
              </a:xfrm>
              <a:prstGeom prst="rect">
                <a:avLst/>
              </a:prstGeom>
            </p:spPr>
          </p:pic>
        </mc:Fallback>
      </mc:AlternateContent>
    </p:spTree>
    <p:extLst>
      <p:ext uri="{BB962C8B-B14F-4D97-AF65-F5344CB8AC3E}">
        <p14:creationId xmlns:p14="http://schemas.microsoft.com/office/powerpoint/2010/main" val="3526629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5" name="Chart 4">
            <a:extLst>
              <a:ext uri="{FF2B5EF4-FFF2-40B4-BE49-F238E27FC236}">
                <a16:creationId xmlns:a16="http://schemas.microsoft.com/office/drawing/2014/main" id="{68C9AFB3-F06B-48A1-9B3C-C7D08232B01D}"/>
              </a:ext>
            </a:extLst>
          </p:cNvPr>
          <p:cNvGraphicFramePr>
            <a:graphicFrameLocks/>
          </p:cNvGraphicFramePr>
          <p:nvPr>
            <p:extLst>
              <p:ext uri="{D42A27DB-BD31-4B8C-83A1-F6EECF244321}">
                <p14:modId xmlns:p14="http://schemas.microsoft.com/office/powerpoint/2010/main" val="3224951647"/>
              </p:ext>
            </p:extLst>
          </p:nvPr>
        </p:nvGraphicFramePr>
        <p:xfrm>
          <a:off x="-21940" y="1037363"/>
          <a:ext cx="6117939" cy="5568441"/>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1">
            <a:extLst>
              <a:ext uri="{FF2B5EF4-FFF2-40B4-BE49-F238E27FC236}">
                <a16:creationId xmlns:a16="http://schemas.microsoft.com/office/drawing/2014/main" id="{7A6EE80A-D9BA-3F3B-3277-76B5F54F2707}"/>
              </a:ext>
            </a:extLst>
          </p:cNvPr>
          <p:cNvSpPr>
            <a:spLocks noGrp="1"/>
          </p:cNvSpPr>
          <p:nvPr>
            <p:ph type="title"/>
          </p:nvPr>
        </p:nvSpPr>
        <p:spPr>
          <a:xfrm>
            <a:off x="2941808" y="377822"/>
            <a:ext cx="7036550" cy="598650"/>
          </a:xfrm>
        </p:spPr>
        <p:txBody>
          <a:bodyPr>
            <a:noAutofit/>
          </a:bodyPr>
          <a:lstStyle/>
          <a:p>
            <a:pPr algn="ctr"/>
            <a:r>
              <a:rPr lang="en-GB" sz="2400" dirty="0">
                <a:latin typeface="Aharoni" panose="02010803020104030203" pitchFamily="2" charset="-79"/>
                <a:cs typeface="Aharoni" panose="02010803020104030203" pitchFamily="2" charset="-79"/>
              </a:rPr>
              <a:t>Compass Strategy Meeting Outcomes for Q4</a:t>
            </a:r>
          </a:p>
        </p:txBody>
      </p:sp>
      <p:grpSp>
        <p:nvGrpSpPr>
          <p:cNvPr id="9" name="Group 8">
            <a:extLst>
              <a:ext uri="{FF2B5EF4-FFF2-40B4-BE49-F238E27FC236}">
                <a16:creationId xmlns:a16="http://schemas.microsoft.com/office/drawing/2014/main" id="{0DADE842-2939-4269-53AD-08D3DD72E069}"/>
              </a:ext>
            </a:extLst>
          </p:cNvPr>
          <p:cNvGrpSpPr/>
          <p:nvPr/>
        </p:nvGrpSpPr>
        <p:grpSpPr>
          <a:xfrm>
            <a:off x="11353800" y="45761"/>
            <a:ext cx="742343" cy="679823"/>
            <a:chOff x="0" y="0"/>
            <a:chExt cx="2612390" cy="2552700"/>
          </a:xfrm>
        </p:grpSpPr>
        <p:sp>
          <p:nvSpPr>
            <p:cNvPr id="11" name="Oval 10">
              <a:extLst>
                <a:ext uri="{FF2B5EF4-FFF2-40B4-BE49-F238E27FC236}">
                  <a16:creationId xmlns:a16="http://schemas.microsoft.com/office/drawing/2014/main" id="{388F8FB1-4353-9482-344B-E42D4766168B}"/>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3B29DF0C-387A-0B21-9A4D-4C68CA2D89AD}"/>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4E60D9BC-9CA0-975B-2C8B-50A784CEC161}"/>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6" name="Isosceles Triangle 15">
              <a:extLst>
                <a:ext uri="{FF2B5EF4-FFF2-40B4-BE49-F238E27FC236}">
                  <a16:creationId xmlns:a16="http://schemas.microsoft.com/office/drawing/2014/main" id="{E1BB0ED2-D0B5-B8E5-7BC5-569778DC50C1}"/>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7" name="Isosceles Triangle 16">
              <a:extLst>
                <a:ext uri="{FF2B5EF4-FFF2-40B4-BE49-F238E27FC236}">
                  <a16:creationId xmlns:a16="http://schemas.microsoft.com/office/drawing/2014/main" id="{508DA722-4240-96FA-AC61-030BD2D78BB1}"/>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8" name="Isosceles Triangle 17">
              <a:extLst>
                <a:ext uri="{FF2B5EF4-FFF2-40B4-BE49-F238E27FC236}">
                  <a16:creationId xmlns:a16="http://schemas.microsoft.com/office/drawing/2014/main" id="{5CD8E4AA-6FE6-BE46-053B-61FA3CD6B48F}"/>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9" name="Isosceles Triangle 18">
              <a:extLst>
                <a:ext uri="{FF2B5EF4-FFF2-40B4-BE49-F238E27FC236}">
                  <a16:creationId xmlns:a16="http://schemas.microsoft.com/office/drawing/2014/main" id="{96F393AD-9AB7-4249-4F79-F68187E0005B}"/>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 name="Isosceles Triangle 19">
              <a:extLst>
                <a:ext uri="{FF2B5EF4-FFF2-40B4-BE49-F238E27FC236}">
                  <a16:creationId xmlns:a16="http://schemas.microsoft.com/office/drawing/2014/main" id="{7051C55D-F653-B529-E30D-60C2E8004E82}"/>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1" name="Isosceles Triangle 20">
              <a:extLst>
                <a:ext uri="{FF2B5EF4-FFF2-40B4-BE49-F238E27FC236}">
                  <a16:creationId xmlns:a16="http://schemas.microsoft.com/office/drawing/2014/main" id="{9D1548D1-DC57-4E2A-ECAA-CE5E0D6BED60}"/>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2" name="Isosceles Triangle 21">
              <a:extLst>
                <a:ext uri="{FF2B5EF4-FFF2-40B4-BE49-F238E27FC236}">
                  <a16:creationId xmlns:a16="http://schemas.microsoft.com/office/drawing/2014/main" id="{43EC1EE8-31F2-38A9-8152-F0088C5CC1D9}"/>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23" name="Picture 22" descr="A cartoon of a door&#10;&#10;Description automatically generated">
              <a:extLst>
                <a:ext uri="{FF2B5EF4-FFF2-40B4-BE49-F238E27FC236}">
                  <a16:creationId xmlns:a16="http://schemas.microsoft.com/office/drawing/2014/main" id="{D45403B1-8C2B-1F2B-3B62-CAEA8AA4D615}"/>
                </a:ext>
              </a:extLst>
            </p:cNvPr>
            <p:cNvPicPr>
              <a:picLocks noChangeAspect="1"/>
            </p:cNvPicPr>
            <p:nvPr/>
          </p:nvPicPr>
          <p:blipFill rotWithShape="1">
            <a:blip r:embed="rId4" cstate="print">
              <a:extLst>
                <a:ext uri="{BEBA8EAE-BF5A-486C-A8C5-ECC9F3942E4B}">
                  <a14:imgProps xmlns:a14="http://schemas.microsoft.com/office/drawing/2010/main">
                    <a14:imgLayer r:embed="rId5">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pic>
        <p:nvPicPr>
          <p:cNvPr id="7" name="Picture 6">
            <a:extLst>
              <a:ext uri="{FF2B5EF4-FFF2-40B4-BE49-F238E27FC236}">
                <a16:creationId xmlns:a16="http://schemas.microsoft.com/office/drawing/2014/main" id="{9FDE5FB6-5AFA-5573-4E60-69BD6C68AD2B}"/>
              </a:ext>
            </a:extLst>
          </p:cNvPr>
          <p:cNvPicPr>
            <a:picLocks noChangeAspect="1"/>
          </p:cNvPicPr>
          <p:nvPr/>
        </p:nvPicPr>
        <p:blipFill rotWithShape="1">
          <a:blip r:embed="rId6"/>
          <a:srcRect l="173" t="-159" r="52097" b="87178"/>
          <a:stretch/>
        </p:blipFill>
        <p:spPr bwMode="auto">
          <a:xfrm>
            <a:off x="1" y="-15403"/>
            <a:ext cx="3077266" cy="1174719"/>
          </a:xfrm>
          <a:prstGeom prst="rect">
            <a:avLst/>
          </a:prstGeom>
          <a:noFill/>
          <a:ln w="9525">
            <a:noFill/>
            <a:miter lim="800000"/>
            <a:headEnd/>
            <a:tailEnd/>
          </a:ln>
        </p:spPr>
      </p:pic>
      <p:sp>
        <p:nvSpPr>
          <p:cNvPr id="25" name="Rectangle: Rounded Corners 24">
            <a:extLst>
              <a:ext uri="{FF2B5EF4-FFF2-40B4-BE49-F238E27FC236}">
                <a16:creationId xmlns:a16="http://schemas.microsoft.com/office/drawing/2014/main" id="{8029AD6B-A218-264D-1D09-B6435CA3F7A0}"/>
              </a:ext>
            </a:extLst>
          </p:cNvPr>
          <p:cNvSpPr/>
          <p:nvPr/>
        </p:nvSpPr>
        <p:spPr>
          <a:xfrm>
            <a:off x="3803480" y="5019615"/>
            <a:ext cx="5065331" cy="1242351"/>
          </a:xfrm>
          <a:prstGeom prst="roundRect">
            <a:avLst/>
          </a:prstGeom>
          <a:solidFill>
            <a:srgbClr val="FFEFBD"/>
          </a:solidFill>
          <a:ln w="38100">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We can see from this data that the majority (70%) of Strategy Meetings in Q4 resulted in Section 47 Enquiries. This is a large increase from Q3 which was 48%.</a:t>
            </a:r>
          </a:p>
        </p:txBody>
      </p:sp>
      <p:graphicFrame>
        <p:nvGraphicFramePr>
          <p:cNvPr id="3" name="Chart 2">
            <a:extLst>
              <a:ext uri="{FF2B5EF4-FFF2-40B4-BE49-F238E27FC236}">
                <a16:creationId xmlns:a16="http://schemas.microsoft.com/office/drawing/2014/main" id="{BD723AA4-B725-884C-7B49-28085F6B9152}"/>
              </a:ext>
            </a:extLst>
          </p:cNvPr>
          <p:cNvGraphicFramePr>
            <a:graphicFrameLocks/>
          </p:cNvGraphicFramePr>
          <p:nvPr>
            <p:extLst>
              <p:ext uri="{D42A27DB-BD31-4B8C-83A1-F6EECF244321}">
                <p14:modId xmlns:p14="http://schemas.microsoft.com/office/powerpoint/2010/main" val="233713683"/>
              </p:ext>
            </p:extLst>
          </p:nvPr>
        </p:nvGraphicFramePr>
        <p:xfrm>
          <a:off x="1877007" y="1159316"/>
          <a:ext cx="8094252" cy="3758025"/>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250192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Arc 18">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F1F2144-F801-EB71-091A-DC4EC38D6056}"/>
              </a:ext>
            </a:extLst>
          </p:cNvPr>
          <p:cNvSpPr>
            <a:spLocks noGrp="1"/>
          </p:cNvSpPr>
          <p:nvPr>
            <p:ph type="title"/>
          </p:nvPr>
        </p:nvSpPr>
        <p:spPr>
          <a:xfrm>
            <a:off x="2942545" y="550673"/>
            <a:ext cx="6757640" cy="781050"/>
          </a:xfrm>
        </p:spPr>
        <p:txBody>
          <a:bodyPr>
            <a:noAutofit/>
          </a:bodyPr>
          <a:lstStyle/>
          <a:p>
            <a:pPr algn="ctr"/>
            <a:r>
              <a:rPr lang="en-GB" sz="2400" dirty="0">
                <a:latin typeface="Aharoni" panose="02010803020104030203" pitchFamily="2" charset="-79"/>
                <a:cs typeface="Aharoni" panose="02010803020104030203" pitchFamily="2" charset="-79"/>
              </a:rPr>
              <a:t>Compass Strategy Meeting Outcomes for Q4 Breakdown month to month</a:t>
            </a:r>
          </a:p>
        </p:txBody>
      </p:sp>
      <p:sp>
        <p:nvSpPr>
          <p:cNvPr id="21" name="Freeform: Shape 20">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5">
            <a:extLst>
              <a:ext uri="{FF2B5EF4-FFF2-40B4-BE49-F238E27FC236}">
                <a16:creationId xmlns:a16="http://schemas.microsoft.com/office/drawing/2014/main" id="{3E8CB3ED-2509-085F-FC2C-DBD33938FB0E}"/>
              </a:ext>
            </a:extLst>
          </p:cNvPr>
          <p:cNvPicPr>
            <a:picLocks noChangeAspect="1"/>
          </p:cNvPicPr>
          <p:nvPr/>
        </p:nvPicPr>
        <p:blipFill rotWithShape="1">
          <a:blip r:embed="rId2"/>
          <a:srcRect l="173" t="-159" r="52097" b="87178"/>
          <a:stretch/>
        </p:blipFill>
        <p:spPr bwMode="auto">
          <a:xfrm>
            <a:off x="1" y="-15403"/>
            <a:ext cx="3077266" cy="1174719"/>
          </a:xfrm>
          <a:prstGeom prst="rect">
            <a:avLst/>
          </a:prstGeom>
          <a:noFill/>
          <a:ln w="9525">
            <a:noFill/>
            <a:miter lim="800000"/>
            <a:headEnd/>
            <a:tailEnd/>
          </a:ln>
        </p:spPr>
      </p:pic>
      <p:grpSp>
        <p:nvGrpSpPr>
          <p:cNvPr id="9" name="Group 8">
            <a:extLst>
              <a:ext uri="{FF2B5EF4-FFF2-40B4-BE49-F238E27FC236}">
                <a16:creationId xmlns:a16="http://schemas.microsoft.com/office/drawing/2014/main" id="{C5300FCF-E259-49A0-D54E-EA2AFE6C9825}"/>
              </a:ext>
            </a:extLst>
          </p:cNvPr>
          <p:cNvGrpSpPr/>
          <p:nvPr/>
        </p:nvGrpSpPr>
        <p:grpSpPr>
          <a:xfrm>
            <a:off x="11353800" y="45761"/>
            <a:ext cx="742343" cy="679823"/>
            <a:chOff x="0" y="0"/>
            <a:chExt cx="2612390" cy="2552700"/>
          </a:xfrm>
        </p:grpSpPr>
        <p:sp>
          <p:nvSpPr>
            <p:cNvPr id="10" name="Oval 9">
              <a:extLst>
                <a:ext uri="{FF2B5EF4-FFF2-40B4-BE49-F238E27FC236}">
                  <a16:creationId xmlns:a16="http://schemas.microsoft.com/office/drawing/2014/main" id="{F052FEFA-5A6F-3660-1F67-29F5A5DD6CEE}"/>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59C08F61-623E-AEDD-7823-6A9B6244A539}"/>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2" name="Isosceles Triangle 11">
              <a:extLst>
                <a:ext uri="{FF2B5EF4-FFF2-40B4-BE49-F238E27FC236}">
                  <a16:creationId xmlns:a16="http://schemas.microsoft.com/office/drawing/2014/main" id="{98546570-E386-9B2A-BAD6-7B10D807036B}"/>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29B0F4E4-6EFD-13D0-500F-998771A2A7D4}"/>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43CF1056-A8BD-8D1D-D2E0-44265D13C49F}"/>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9A34AE14-0282-F75B-44A4-35D014C7F7E9}"/>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6" name="Isosceles Triangle 15">
              <a:extLst>
                <a:ext uri="{FF2B5EF4-FFF2-40B4-BE49-F238E27FC236}">
                  <a16:creationId xmlns:a16="http://schemas.microsoft.com/office/drawing/2014/main" id="{A4C1DA6C-7DB5-A51C-0563-610433757605}"/>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8" name="Isosceles Triangle 17">
              <a:extLst>
                <a:ext uri="{FF2B5EF4-FFF2-40B4-BE49-F238E27FC236}">
                  <a16:creationId xmlns:a16="http://schemas.microsoft.com/office/drawing/2014/main" id="{0050C66D-826B-1AA7-FEA3-66B26D0408F5}"/>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 name="Isosceles Triangle 19">
              <a:extLst>
                <a:ext uri="{FF2B5EF4-FFF2-40B4-BE49-F238E27FC236}">
                  <a16:creationId xmlns:a16="http://schemas.microsoft.com/office/drawing/2014/main" id="{7C9D0C0C-1BE4-FC63-26AE-6DE34BF2EE48}"/>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2" name="Isosceles Triangle 21">
              <a:extLst>
                <a:ext uri="{FF2B5EF4-FFF2-40B4-BE49-F238E27FC236}">
                  <a16:creationId xmlns:a16="http://schemas.microsoft.com/office/drawing/2014/main" id="{385DD2A4-1ED4-F87C-1CE4-0CB8B397A8A5}"/>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23" name="Picture 22" descr="A cartoon of a door&#10;&#10;Description automatically generated">
              <a:extLst>
                <a:ext uri="{FF2B5EF4-FFF2-40B4-BE49-F238E27FC236}">
                  <a16:creationId xmlns:a16="http://schemas.microsoft.com/office/drawing/2014/main" id="{CCCE908D-BD0B-6CE6-CEE8-E472CD515DDF}"/>
                </a:ext>
              </a:extLst>
            </p:cNvPr>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sp>
        <p:nvSpPr>
          <p:cNvPr id="3" name="Rectangle: Rounded Corners 2">
            <a:extLst>
              <a:ext uri="{FF2B5EF4-FFF2-40B4-BE49-F238E27FC236}">
                <a16:creationId xmlns:a16="http://schemas.microsoft.com/office/drawing/2014/main" id="{81FFA7B8-DEE6-C7A5-186A-776F5057937B}"/>
              </a:ext>
            </a:extLst>
          </p:cNvPr>
          <p:cNvSpPr/>
          <p:nvPr/>
        </p:nvSpPr>
        <p:spPr>
          <a:xfrm>
            <a:off x="1586864" y="4809922"/>
            <a:ext cx="9018271" cy="1838000"/>
          </a:xfrm>
          <a:prstGeom prst="roundRect">
            <a:avLst/>
          </a:prstGeom>
          <a:solidFill>
            <a:schemeClr val="accent5">
              <a:lumMod val="20000"/>
              <a:lumOff val="8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Calibri"/>
              </a:rPr>
              <a:t>The majority of strategy  meetings across Quarter 4 resulted in Section 47 (Child Protection Investigations) being undertaken – Meaning that there was evidence of significant harm that needed further investigation.</a:t>
            </a:r>
          </a:p>
        </p:txBody>
      </p:sp>
      <p:graphicFrame>
        <p:nvGraphicFramePr>
          <p:cNvPr id="4" name="Chart 3">
            <a:extLst>
              <a:ext uri="{FF2B5EF4-FFF2-40B4-BE49-F238E27FC236}">
                <a16:creationId xmlns:a16="http://schemas.microsoft.com/office/drawing/2014/main" id="{1D6223F5-E0EE-4701-BE55-2882667B5801}"/>
              </a:ext>
            </a:extLst>
          </p:cNvPr>
          <p:cNvGraphicFramePr>
            <a:graphicFrameLocks/>
          </p:cNvGraphicFramePr>
          <p:nvPr>
            <p:extLst>
              <p:ext uri="{D42A27DB-BD31-4B8C-83A1-F6EECF244321}">
                <p14:modId xmlns:p14="http://schemas.microsoft.com/office/powerpoint/2010/main" val="1055135194"/>
              </p:ext>
            </p:extLst>
          </p:nvPr>
        </p:nvGraphicFramePr>
        <p:xfrm>
          <a:off x="325871" y="1624679"/>
          <a:ext cx="3462555"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Chart 4">
            <a:extLst>
              <a:ext uri="{FF2B5EF4-FFF2-40B4-BE49-F238E27FC236}">
                <a16:creationId xmlns:a16="http://schemas.microsoft.com/office/drawing/2014/main" id="{D9D0F4EB-66CB-403A-94D3-38AB3FEF3101}"/>
              </a:ext>
            </a:extLst>
          </p:cNvPr>
          <p:cNvGraphicFramePr>
            <a:graphicFrameLocks/>
          </p:cNvGraphicFramePr>
          <p:nvPr>
            <p:extLst>
              <p:ext uri="{D42A27DB-BD31-4B8C-83A1-F6EECF244321}">
                <p14:modId xmlns:p14="http://schemas.microsoft.com/office/powerpoint/2010/main" val="2803827633"/>
              </p:ext>
            </p:extLst>
          </p:nvPr>
        </p:nvGraphicFramePr>
        <p:xfrm>
          <a:off x="3942008" y="1624679"/>
          <a:ext cx="3462555" cy="2743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7" name="Chart 6">
            <a:extLst>
              <a:ext uri="{FF2B5EF4-FFF2-40B4-BE49-F238E27FC236}">
                <a16:creationId xmlns:a16="http://schemas.microsoft.com/office/drawing/2014/main" id="{8164ABEF-4FEC-4467-AD0C-22936E2DA8EA}"/>
              </a:ext>
            </a:extLst>
          </p:cNvPr>
          <p:cNvGraphicFramePr>
            <a:graphicFrameLocks/>
          </p:cNvGraphicFramePr>
          <p:nvPr>
            <p:extLst>
              <p:ext uri="{D42A27DB-BD31-4B8C-83A1-F6EECF244321}">
                <p14:modId xmlns:p14="http://schemas.microsoft.com/office/powerpoint/2010/main" val="3804319019"/>
              </p:ext>
            </p:extLst>
          </p:nvPr>
        </p:nvGraphicFramePr>
        <p:xfrm>
          <a:off x="7711727" y="1637134"/>
          <a:ext cx="3462555" cy="27432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3288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Arc 18">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1" name="Freeform: Shape 20">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5">
            <a:extLst>
              <a:ext uri="{FF2B5EF4-FFF2-40B4-BE49-F238E27FC236}">
                <a16:creationId xmlns:a16="http://schemas.microsoft.com/office/drawing/2014/main" id="{3E8CB3ED-2509-085F-FC2C-DBD33938FB0E}"/>
              </a:ext>
            </a:extLst>
          </p:cNvPr>
          <p:cNvPicPr>
            <a:picLocks noChangeAspect="1"/>
          </p:cNvPicPr>
          <p:nvPr/>
        </p:nvPicPr>
        <p:blipFill rotWithShape="1">
          <a:blip r:embed="rId3"/>
          <a:srcRect l="173" t="-159" r="52097" b="87178"/>
          <a:stretch/>
        </p:blipFill>
        <p:spPr bwMode="auto">
          <a:xfrm>
            <a:off x="1" y="-15403"/>
            <a:ext cx="3077266" cy="1174719"/>
          </a:xfrm>
          <a:prstGeom prst="rect">
            <a:avLst/>
          </a:prstGeom>
          <a:noFill/>
          <a:ln w="9525">
            <a:noFill/>
            <a:miter lim="800000"/>
            <a:headEnd/>
            <a:tailEnd/>
          </a:ln>
        </p:spPr>
      </p:pic>
      <p:grpSp>
        <p:nvGrpSpPr>
          <p:cNvPr id="4" name="Group 3">
            <a:extLst>
              <a:ext uri="{FF2B5EF4-FFF2-40B4-BE49-F238E27FC236}">
                <a16:creationId xmlns:a16="http://schemas.microsoft.com/office/drawing/2014/main" id="{05B2B09D-EE47-5713-0D95-D6C3B1E19970}"/>
              </a:ext>
            </a:extLst>
          </p:cNvPr>
          <p:cNvGrpSpPr/>
          <p:nvPr/>
        </p:nvGrpSpPr>
        <p:grpSpPr>
          <a:xfrm>
            <a:off x="11353800" y="45761"/>
            <a:ext cx="742343" cy="679823"/>
            <a:chOff x="0" y="0"/>
            <a:chExt cx="2612390" cy="2552700"/>
          </a:xfrm>
        </p:grpSpPr>
        <p:sp>
          <p:nvSpPr>
            <p:cNvPr id="5" name="Oval 4">
              <a:extLst>
                <a:ext uri="{FF2B5EF4-FFF2-40B4-BE49-F238E27FC236}">
                  <a16:creationId xmlns:a16="http://schemas.microsoft.com/office/drawing/2014/main" id="{7BD9729E-F7EE-F38F-08D1-5E815E913715}"/>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C28DD6D4-5589-B184-0DCE-767580D121D5}"/>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8" name="Isosceles Triangle 7">
              <a:extLst>
                <a:ext uri="{FF2B5EF4-FFF2-40B4-BE49-F238E27FC236}">
                  <a16:creationId xmlns:a16="http://schemas.microsoft.com/office/drawing/2014/main" id="{89EF6F4C-358D-1454-83DC-D35410F98A94}"/>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9" name="Isosceles Triangle 8">
              <a:extLst>
                <a:ext uri="{FF2B5EF4-FFF2-40B4-BE49-F238E27FC236}">
                  <a16:creationId xmlns:a16="http://schemas.microsoft.com/office/drawing/2014/main" id="{EAC244DB-328C-16C8-7D0A-C949182CCB53}"/>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0" name="Isosceles Triangle 9">
              <a:extLst>
                <a:ext uri="{FF2B5EF4-FFF2-40B4-BE49-F238E27FC236}">
                  <a16:creationId xmlns:a16="http://schemas.microsoft.com/office/drawing/2014/main" id="{E9873DFF-FB84-315D-2E9D-755B7C0F8F6C}"/>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2" name="Isosceles Triangle 11">
              <a:extLst>
                <a:ext uri="{FF2B5EF4-FFF2-40B4-BE49-F238E27FC236}">
                  <a16:creationId xmlns:a16="http://schemas.microsoft.com/office/drawing/2014/main" id="{E2778662-99D1-2311-BD67-861B6DDF2EE8}"/>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B14B2BF1-D929-BD86-DD00-3B7B95934C03}"/>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1F502558-7262-035A-19E5-EE370614E7D1}"/>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6" name="Isosceles Triangle 15">
              <a:extLst>
                <a:ext uri="{FF2B5EF4-FFF2-40B4-BE49-F238E27FC236}">
                  <a16:creationId xmlns:a16="http://schemas.microsoft.com/office/drawing/2014/main" id="{0035D0E9-88F3-2F1A-1800-80A533C92C49}"/>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8" name="Isosceles Triangle 17">
              <a:extLst>
                <a:ext uri="{FF2B5EF4-FFF2-40B4-BE49-F238E27FC236}">
                  <a16:creationId xmlns:a16="http://schemas.microsoft.com/office/drawing/2014/main" id="{9D18224E-DA97-80BD-F30B-70D67A66146C}"/>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20" name="Picture 19" descr="A cartoon of a door&#10;&#10;Description automatically generated">
              <a:extLst>
                <a:ext uri="{FF2B5EF4-FFF2-40B4-BE49-F238E27FC236}">
                  <a16:creationId xmlns:a16="http://schemas.microsoft.com/office/drawing/2014/main" id="{4601C834-C713-7982-EB96-AA94BDEA4600}"/>
                </a:ext>
              </a:extLst>
            </p:cNvPr>
            <p:cNvPicPr>
              <a:picLocks noChangeAspect="1"/>
            </p:cNvPicPr>
            <p:nvPr/>
          </p:nvPicPr>
          <p:blipFill rotWithShape="1">
            <a:blip r:embed="rId4" cstate="print">
              <a:extLst>
                <a:ext uri="{BEBA8EAE-BF5A-486C-A8C5-ECC9F3942E4B}">
                  <a14:imgProps xmlns:a14="http://schemas.microsoft.com/office/drawing/2010/main">
                    <a14:imgLayer r:embed="rId5">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sp>
        <p:nvSpPr>
          <p:cNvPr id="28" name="TextBox 27">
            <a:extLst>
              <a:ext uri="{FF2B5EF4-FFF2-40B4-BE49-F238E27FC236}">
                <a16:creationId xmlns:a16="http://schemas.microsoft.com/office/drawing/2014/main" id="{F2F038DC-C783-6001-10AD-C8C2941F5721}"/>
              </a:ext>
            </a:extLst>
          </p:cNvPr>
          <p:cNvSpPr txBox="1"/>
          <p:nvPr/>
        </p:nvSpPr>
        <p:spPr>
          <a:xfrm>
            <a:off x="3103977" y="102212"/>
            <a:ext cx="5914600" cy="830997"/>
          </a:xfrm>
          <a:prstGeom prst="rect">
            <a:avLst/>
          </a:prstGeom>
          <a:noFill/>
        </p:spPr>
        <p:txBody>
          <a:bodyPr wrap="square">
            <a:spAutoFit/>
          </a:bodyPr>
          <a:lstStyle/>
          <a:p>
            <a:pPr algn="ctr" rtl="0" fontAlgn="base"/>
            <a:r>
              <a:rPr lang="en-GB" sz="2800" b="1" dirty="0">
                <a:solidFill>
                  <a:srgbClr val="0070C0"/>
                </a:solidFill>
                <a:effectLst/>
                <a:latin typeface="Calibri" panose="020F0502020204030204" pitchFamily="34" charset="0"/>
                <a:ea typeface="Calibri" panose="020F0502020204030204" pitchFamily="34" charset="0"/>
              </a:rPr>
              <a:t>A Day in the life</a:t>
            </a:r>
            <a:br>
              <a:rPr lang="en-GB" sz="2000" dirty="0">
                <a:effectLst/>
                <a:latin typeface="Calibri" panose="020F0502020204030204" pitchFamily="34" charset="0"/>
                <a:ea typeface="Calibri" panose="020F0502020204030204" pitchFamily="34" charset="0"/>
              </a:rPr>
            </a:br>
            <a:r>
              <a:rPr lang="en-GB" dirty="0">
                <a:effectLst/>
                <a:latin typeface="Calibri" panose="020F0502020204030204" pitchFamily="34" charset="0"/>
                <a:ea typeface="Calibri" panose="020F0502020204030204" pitchFamily="34" charset="0"/>
              </a:rPr>
              <a:t>A Day in the life of a Compass Senio</a:t>
            </a:r>
            <a:r>
              <a:rPr lang="en-GB" dirty="0">
                <a:latin typeface="Calibri" panose="020F0502020204030204" pitchFamily="34" charset="0"/>
                <a:ea typeface="Calibri" panose="020F0502020204030204" pitchFamily="34" charset="0"/>
              </a:rPr>
              <a:t>r </a:t>
            </a:r>
            <a:r>
              <a:rPr lang="en-GB" dirty="0">
                <a:effectLst/>
                <a:latin typeface="Calibri" panose="020F0502020204030204" pitchFamily="34" charset="0"/>
                <a:ea typeface="Calibri" panose="020F0502020204030204" pitchFamily="34" charset="0"/>
              </a:rPr>
              <a:t>Social Worker</a:t>
            </a:r>
            <a:endParaRPr lang="en-GB" sz="1400" i="0" dirty="0">
              <a:effectLst/>
              <a:latin typeface="Segoe UI" panose="020B0502040204020203" pitchFamily="34" charset="0"/>
            </a:endParaRPr>
          </a:p>
        </p:txBody>
      </p:sp>
      <p:sp>
        <p:nvSpPr>
          <p:cNvPr id="15" name="TextBox 14">
            <a:extLst>
              <a:ext uri="{FF2B5EF4-FFF2-40B4-BE49-F238E27FC236}">
                <a16:creationId xmlns:a16="http://schemas.microsoft.com/office/drawing/2014/main" id="{9793F638-3F1D-94F2-F231-40246E0D4316}"/>
              </a:ext>
            </a:extLst>
          </p:cNvPr>
          <p:cNvSpPr txBox="1"/>
          <p:nvPr/>
        </p:nvSpPr>
        <p:spPr>
          <a:xfrm>
            <a:off x="5443527" y="1096180"/>
            <a:ext cx="6471271" cy="5462842"/>
          </a:xfrm>
          <a:prstGeom prst="rect">
            <a:avLst/>
          </a:prstGeom>
          <a:solidFill>
            <a:schemeClr val="accent6">
              <a:lumMod val="20000"/>
              <a:lumOff val="80000"/>
            </a:schemeClr>
          </a:solidFill>
        </p:spPr>
        <p:txBody>
          <a:bodyPr wrap="square" rtlCol="0">
            <a:spAutoFit/>
          </a:bodyPr>
          <a:lstStyle/>
          <a:p>
            <a:pPr algn="just">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I do not case hold or case manage. But there are clear timescales we must meet to ensure decisions are made in a timely manner to ensure the right course of action is taken to safeguard children and young people. We use a RAG rating system: GREEN being Early Help outcome, AMBER being further enquiries required and RED being child at risk requiring urgent action. RED contacts usually develop into a Referral for either a Child/ren In Need Assessment or a Strategy Meeting and these are processed almost immediately. </a:t>
            </a:r>
          </a:p>
          <a:p>
            <a:pPr algn="just">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As a Senior, we have other duties and responsibilities than receiving ‘contacts.’ It is therefore an essential skill that we balance and prioritise workload on a daily basis, whilst ensuring decisions are made in a timely manner by processing ‘contacts.’ I supervise a Co-ordinator bi-monthly, and I also attend the Safeguarding Multi-Disciplinary Team Meeting held monthly with the Safeguarding Midwives which focuses on the safeguarding of Unborn babies. We chair our own Strategy Meetings and sometimes provide cover by chairing Strategy Meetings on behalf of the Assessment Team Managers. This includes reviewing the meeting minutes before they are sent to a Manager for Authorisation.  I have also recently attended ‘train the trainer’ training for Restorative Practice which involved attending numerous full days of training and 2 days preparation, plus blocking out days to deliver the training to colleagues within Social Care and Early Help. The additional roles and responsibilities can impact on staffing levels, thus impacting on the number of senior social workers being free to receive new ‘contacts.’ Amongst this, we continue to receive calls or emails in response to AMBER or RED enquiries. </a:t>
            </a:r>
          </a:p>
          <a:p>
            <a:pPr algn="just">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As you can imagine, its busy therefore prioritising, balancing and a supportive team are some key aspects to be an effective member of the Compass team. Contacts continue to be shared between the Seniors (who are not in meetings), therefore realistically we can have up to 20 contacts we could be working on at one time. I can be in a call or reading history on a family for example, and new contacts continue to be sent. It’s a constant flow. One contact is a family, which could consist of a single child or a family of 6/7 children and each parent could be in a new relationship with another child, or have multiple children from multiple relationships. We have to consider all of this and also explore what we know about the parent (as they may have been known to social care as a child). It can be timely and complex! </a:t>
            </a:r>
          </a:p>
          <a:p>
            <a:pPr algn="just">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I hope this gives you some insight into the role of a Senior Social Worker in Compass. Despite it being busy, the whole team’s focus is to safeguard the children of Shropshire by providing the right level of support at the right time </a:t>
            </a:r>
            <a:r>
              <a:rPr lang="en-GB" sz="1100" dirty="0">
                <a:effectLst/>
                <a:latin typeface="Segoe UI Emoji" panose="020B0502040204020203" pitchFamily="34" charset="0"/>
                <a:ea typeface="Calibri" panose="020F0502020204030204" pitchFamily="34" charset="0"/>
                <a:cs typeface="Times New Roman" panose="02020603050405020304" pitchFamily="18" charset="0"/>
                <a:sym typeface="Segoe UI Emoji" panose="020B0502040204020203" pitchFamily="34" charset="0"/>
              </a:rPr>
              <a: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918AF3CC-6BF0-614D-25E7-DBF4D87F7DB9}"/>
              </a:ext>
            </a:extLst>
          </p:cNvPr>
          <p:cNvSpPr txBox="1"/>
          <p:nvPr/>
        </p:nvSpPr>
        <p:spPr>
          <a:xfrm>
            <a:off x="212850" y="1379213"/>
            <a:ext cx="4920027" cy="5180264"/>
          </a:xfrm>
          <a:prstGeom prst="rect">
            <a:avLst/>
          </a:prstGeom>
          <a:solidFill>
            <a:schemeClr val="accent6">
              <a:lumMod val="20000"/>
              <a:lumOff val="80000"/>
            </a:schemeClr>
          </a:solidFill>
        </p:spPr>
        <p:txBody>
          <a:bodyPr wrap="square">
            <a:spAutoFit/>
          </a:bodyPr>
          <a:lstStyle/>
          <a:p>
            <a:pPr algn="just">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My name is Suzanne Treherne and I have been 			working as a Senior Social Worker in the Compass 		Team since 2017. I qualified in 2007 and my 			background is predominantly in child protection, 		with a period of early help before I settled in 			Compass. </a:t>
            </a:r>
          </a:p>
          <a:p>
            <a:pPr algn="just">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There is no ‘typical’ day in Compass. Every day is 		different, it’s a fast pace busy team and I 			absolutely love working with my colleagues.  We 		work on a rota 	basis where the co-ordinators in the team send ‘contact records’ methodically. A contact record is created for each child after receiving a call into our Front Door. This is the First Point of Contact, where either a professional, parent or member of the public calls to raise welfare concerns for a child or young person believed to be or suspected to be at risk, or a request for an assessment of need. This includes, 16-17 year olds being homeless or ‘at risk of’, Pre-birth risk assessments, Person posing a risk to children living or having contact with a child/young person, suspected Non Accidental Injuries, Suspected Fabricated Illness, Neglect, Child Maltreatment, Domestic Abuse, Sexual Harm, Sexually Harmful Behaviour and Peer on Peer abuse, amongst many others. My job is to review the information, review all the history we know about the family (including linked relationships) and assess the immediate need and risk to determine what action is required to safeguard children and young people. </a:t>
            </a:r>
          </a:p>
          <a:p>
            <a:pPr algn="just">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The Threshold document is our ‘bible’ which is our guide to how we assess the risk and the rationale for our decision making. Not one contact is the same, they have their own individual complexities, and it could take between 10mins to 2 hours to make the </a:t>
            </a:r>
            <a:r>
              <a:rPr lang="en-GB" sz="1100" b="1" dirty="0">
                <a:effectLst/>
                <a:latin typeface="Calibri" panose="020F0502020204030204" pitchFamily="34" charset="0"/>
                <a:ea typeface="Calibri" panose="020F0502020204030204" pitchFamily="34" charset="0"/>
                <a:cs typeface="Times New Roman" panose="02020603050405020304" pitchFamily="18" charset="0"/>
              </a:rPr>
              <a:t>initial</a:t>
            </a:r>
            <a:r>
              <a:rPr lang="en-GB" sz="1100" dirty="0">
                <a:effectLst/>
                <a:latin typeface="Calibri" panose="020F0502020204030204" pitchFamily="34" charset="0"/>
                <a:ea typeface="Calibri" panose="020F0502020204030204" pitchFamily="34" charset="0"/>
                <a:cs typeface="Times New Roman" panose="02020603050405020304" pitchFamily="18" charset="0"/>
              </a:rPr>
              <a:t> decision. This depends on the complexity of the history known and the detail in the information shared in the initial call (or Referral Form).</a:t>
            </a:r>
          </a:p>
        </p:txBody>
      </p:sp>
      <p:pic>
        <p:nvPicPr>
          <p:cNvPr id="2" name="Picture 1">
            <a:extLst>
              <a:ext uri="{FF2B5EF4-FFF2-40B4-BE49-F238E27FC236}">
                <a16:creationId xmlns:a16="http://schemas.microsoft.com/office/drawing/2014/main" id="{7D8F3899-C8B8-CEA6-E90A-42D558942BE7}"/>
              </a:ext>
            </a:extLst>
          </p:cNvPr>
          <p:cNvPicPr>
            <a:picLocks noChangeAspect="1"/>
          </p:cNvPicPr>
          <p:nvPr/>
        </p:nvPicPr>
        <p:blipFill rotWithShape="1">
          <a:blip r:embed="rId6">
            <a:extLst>
              <a:ext uri="{28A0092B-C50C-407E-A947-70E740481C1C}">
                <a14:useLocalDpi xmlns:a14="http://schemas.microsoft.com/office/drawing/2010/main" val="0"/>
              </a:ext>
            </a:extLst>
          </a:blip>
          <a:srcRect t="19426"/>
          <a:stretch/>
        </p:blipFill>
        <p:spPr bwMode="auto">
          <a:xfrm>
            <a:off x="364302" y="1523856"/>
            <a:ext cx="1618483" cy="17290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37426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20" name="Picture 19">
            <a:extLst>
              <a:ext uri="{FF2B5EF4-FFF2-40B4-BE49-F238E27FC236}">
                <a16:creationId xmlns:a16="http://schemas.microsoft.com/office/drawing/2014/main" id="{6266E650-ADB6-DBC2-95B6-0C0E6BE9B4FC}"/>
              </a:ext>
            </a:extLst>
          </p:cNvPr>
          <p:cNvPicPr>
            <a:picLocks noChangeAspect="1"/>
          </p:cNvPicPr>
          <p:nvPr/>
        </p:nvPicPr>
        <p:blipFill rotWithShape="1">
          <a:blip r:embed="rId2"/>
          <a:srcRect l="173" t="-159" r="52097" b="87178"/>
          <a:stretch/>
        </p:blipFill>
        <p:spPr bwMode="auto">
          <a:xfrm>
            <a:off x="1" y="-15403"/>
            <a:ext cx="3077266" cy="1174719"/>
          </a:xfrm>
          <a:prstGeom prst="rect">
            <a:avLst/>
          </a:prstGeom>
          <a:noFill/>
          <a:ln w="9525">
            <a:noFill/>
            <a:miter lim="800000"/>
            <a:headEnd/>
            <a:tailEnd/>
          </a:ln>
        </p:spPr>
      </p:pic>
      <p:grpSp>
        <p:nvGrpSpPr>
          <p:cNvPr id="21" name="Group 20">
            <a:extLst>
              <a:ext uri="{FF2B5EF4-FFF2-40B4-BE49-F238E27FC236}">
                <a16:creationId xmlns:a16="http://schemas.microsoft.com/office/drawing/2014/main" id="{156769A8-06E8-BC08-9E72-99B59920330B}"/>
              </a:ext>
            </a:extLst>
          </p:cNvPr>
          <p:cNvGrpSpPr/>
          <p:nvPr/>
        </p:nvGrpSpPr>
        <p:grpSpPr>
          <a:xfrm>
            <a:off x="11353800" y="45761"/>
            <a:ext cx="742343" cy="679823"/>
            <a:chOff x="0" y="0"/>
            <a:chExt cx="2612390" cy="2552700"/>
          </a:xfrm>
        </p:grpSpPr>
        <p:sp>
          <p:nvSpPr>
            <p:cNvPr id="22" name="Oval 21">
              <a:extLst>
                <a:ext uri="{FF2B5EF4-FFF2-40B4-BE49-F238E27FC236}">
                  <a16:creationId xmlns:a16="http://schemas.microsoft.com/office/drawing/2014/main" id="{7849992D-AA75-D2F5-5026-07AE6C5A9D7A}"/>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B9548406-BFE4-270F-0584-FF38EA7600F0}"/>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4" name="Isosceles Triangle 23">
              <a:extLst>
                <a:ext uri="{FF2B5EF4-FFF2-40B4-BE49-F238E27FC236}">
                  <a16:creationId xmlns:a16="http://schemas.microsoft.com/office/drawing/2014/main" id="{62CC4167-5541-56A4-63A3-F489E2D2E4FC}"/>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5" name="Isosceles Triangle 24">
              <a:extLst>
                <a:ext uri="{FF2B5EF4-FFF2-40B4-BE49-F238E27FC236}">
                  <a16:creationId xmlns:a16="http://schemas.microsoft.com/office/drawing/2014/main" id="{9C30EAE5-E44F-9CAF-EDF3-1406BD1B2DD5}"/>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6" name="Isosceles Triangle 25">
              <a:extLst>
                <a:ext uri="{FF2B5EF4-FFF2-40B4-BE49-F238E27FC236}">
                  <a16:creationId xmlns:a16="http://schemas.microsoft.com/office/drawing/2014/main" id="{7D79CFFA-D623-B39E-52D3-7DFE2A14B58B}"/>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7" name="Isosceles Triangle 26">
              <a:extLst>
                <a:ext uri="{FF2B5EF4-FFF2-40B4-BE49-F238E27FC236}">
                  <a16:creationId xmlns:a16="http://schemas.microsoft.com/office/drawing/2014/main" id="{CEACF951-E594-3172-021C-F236CAA3F01B}"/>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8" name="Isosceles Triangle 27">
              <a:extLst>
                <a:ext uri="{FF2B5EF4-FFF2-40B4-BE49-F238E27FC236}">
                  <a16:creationId xmlns:a16="http://schemas.microsoft.com/office/drawing/2014/main" id="{0F1C8A4B-6457-45D3-8316-A69C60F060BC}"/>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9" name="Isosceles Triangle 28">
              <a:extLst>
                <a:ext uri="{FF2B5EF4-FFF2-40B4-BE49-F238E27FC236}">
                  <a16:creationId xmlns:a16="http://schemas.microsoft.com/office/drawing/2014/main" id="{83B09166-FE77-2A1E-8E77-75E9FA398A00}"/>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0" name="Isosceles Triangle 29">
              <a:extLst>
                <a:ext uri="{FF2B5EF4-FFF2-40B4-BE49-F238E27FC236}">
                  <a16:creationId xmlns:a16="http://schemas.microsoft.com/office/drawing/2014/main" id="{65BE9E0A-9D71-A84C-488B-BD82E9A2AD92}"/>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1" name="Isosceles Triangle 30">
              <a:extLst>
                <a:ext uri="{FF2B5EF4-FFF2-40B4-BE49-F238E27FC236}">
                  <a16:creationId xmlns:a16="http://schemas.microsoft.com/office/drawing/2014/main" id="{2C7C0D19-DD4A-95E9-A334-F9359F8B1A26}"/>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32" name="Picture 31" descr="A cartoon of a door&#10;&#10;Description automatically generated">
              <a:extLst>
                <a:ext uri="{FF2B5EF4-FFF2-40B4-BE49-F238E27FC236}">
                  <a16:creationId xmlns:a16="http://schemas.microsoft.com/office/drawing/2014/main" id="{2C1B195B-6E1C-38C2-CF7E-06ED650CBAE9}"/>
                </a:ext>
              </a:extLst>
            </p:cNvPr>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sp>
        <p:nvSpPr>
          <p:cNvPr id="2" name="Rectangle: Rounded Corners 1">
            <a:extLst>
              <a:ext uri="{FF2B5EF4-FFF2-40B4-BE49-F238E27FC236}">
                <a16:creationId xmlns:a16="http://schemas.microsoft.com/office/drawing/2014/main" id="{47F2B4CC-FAE8-490F-ADC5-1F6DFE999912}"/>
              </a:ext>
            </a:extLst>
          </p:cNvPr>
          <p:cNvSpPr/>
          <p:nvPr/>
        </p:nvSpPr>
        <p:spPr>
          <a:xfrm>
            <a:off x="3132056" y="305450"/>
            <a:ext cx="6484775" cy="927728"/>
          </a:xfrm>
          <a:prstGeom prst="roundRect">
            <a:avLst/>
          </a:prstGeom>
          <a:solidFill>
            <a:srgbClr val="FAE2C2"/>
          </a:solidFill>
          <a:ln w="57150">
            <a:solidFill>
              <a:srgbClr val="F3A1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a:solidFill>
                  <a:schemeClr val="bg2">
                    <a:lumMod val="10000"/>
                  </a:schemeClr>
                </a:solidFill>
                <a:latin typeface="Aharoni" panose="02010803020104030203" pitchFamily="2" charset="-79"/>
                <a:cs typeface="Aharoni" panose="02010803020104030203" pitchFamily="2" charset="-79"/>
              </a:rPr>
              <a:t>For social care/ early help colleagues only:</a:t>
            </a:r>
            <a:br>
              <a:rPr lang="en-GB" sz="2400" b="1" dirty="0">
                <a:solidFill>
                  <a:schemeClr val="bg2">
                    <a:lumMod val="10000"/>
                  </a:schemeClr>
                </a:solidFill>
                <a:latin typeface="Aharoni" panose="02010803020104030203" pitchFamily="2" charset="-79"/>
                <a:cs typeface="Aharoni" panose="02010803020104030203" pitchFamily="2" charset="-79"/>
              </a:rPr>
            </a:br>
            <a:r>
              <a:rPr lang="en-GB" sz="2400" b="1" dirty="0">
                <a:solidFill>
                  <a:schemeClr val="bg2">
                    <a:lumMod val="10000"/>
                  </a:schemeClr>
                </a:solidFill>
                <a:latin typeface="Aharoni" panose="02010803020104030203" pitchFamily="2" charset="-79"/>
                <a:cs typeface="Aharoni" panose="02010803020104030203" pitchFamily="2" charset="-79"/>
              </a:rPr>
              <a:t>Liquid Logic – Good Housekeeping</a:t>
            </a:r>
            <a:endParaRPr lang="en-GB" b="1" dirty="0">
              <a:solidFill>
                <a:schemeClr val="tx1"/>
              </a:solidFill>
            </a:endParaRPr>
          </a:p>
        </p:txBody>
      </p:sp>
      <p:grpSp>
        <p:nvGrpSpPr>
          <p:cNvPr id="7" name="Group 6">
            <a:extLst>
              <a:ext uri="{FF2B5EF4-FFF2-40B4-BE49-F238E27FC236}">
                <a16:creationId xmlns:a16="http://schemas.microsoft.com/office/drawing/2014/main" id="{9D8CDD0F-CC7D-0896-2BC3-D7249BCCBC0E}"/>
              </a:ext>
            </a:extLst>
          </p:cNvPr>
          <p:cNvGrpSpPr/>
          <p:nvPr/>
        </p:nvGrpSpPr>
        <p:grpSpPr>
          <a:xfrm>
            <a:off x="6517032" y="1784312"/>
            <a:ext cx="4259196" cy="3978997"/>
            <a:chOff x="6796339" y="1480770"/>
            <a:chExt cx="4259196" cy="3978997"/>
          </a:xfrm>
        </p:grpSpPr>
        <p:sp>
          <p:nvSpPr>
            <p:cNvPr id="5" name="Rectangle: Rounded Corners 4">
              <a:extLst>
                <a:ext uri="{FF2B5EF4-FFF2-40B4-BE49-F238E27FC236}">
                  <a16:creationId xmlns:a16="http://schemas.microsoft.com/office/drawing/2014/main" id="{E3C7F9CE-4D62-AC1B-1863-76FBBEE9E286}"/>
                </a:ext>
              </a:extLst>
            </p:cNvPr>
            <p:cNvSpPr/>
            <p:nvPr/>
          </p:nvSpPr>
          <p:spPr>
            <a:xfrm>
              <a:off x="6796340" y="2088815"/>
              <a:ext cx="4259195" cy="3370952"/>
            </a:xfrm>
            <a:prstGeom prst="roundRect">
              <a:avLst>
                <a:gd name="adj" fmla="val 3458"/>
              </a:avLst>
            </a:prstGeom>
            <a:solidFill>
              <a:schemeClr val="bg1"/>
            </a:solidFill>
            <a:ln w="571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Please only </a:t>
              </a:r>
              <a:r>
                <a:rPr lang="en-GB" b="1" dirty="0">
                  <a:solidFill>
                    <a:schemeClr val="tx1"/>
                  </a:solidFill>
                </a:rPr>
                <a:t>add parent’s phone numbers to the parent’s record </a:t>
              </a:r>
              <a:r>
                <a:rPr lang="en-GB" dirty="0">
                  <a:solidFill>
                    <a:schemeClr val="tx1"/>
                  </a:solidFill>
                </a:rPr>
                <a:t>– Do not add to the child’s record. This ensures that numbers can be kept up-to-date.</a:t>
              </a:r>
            </a:p>
            <a:p>
              <a:pPr algn="ctr"/>
              <a:endParaRPr lang="en-GB" dirty="0">
                <a:solidFill>
                  <a:schemeClr val="tx1"/>
                </a:solidFill>
              </a:endParaRPr>
            </a:p>
            <a:p>
              <a:pPr algn="ctr"/>
              <a:r>
                <a:rPr lang="en-GB" dirty="0">
                  <a:solidFill>
                    <a:schemeClr val="tx1"/>
                  </a:solidFill>
                </a:rPr>
                <a:t>If the child has a number of their own, add this to the child’s record and add a note accordingly.</a:t>
              </a:r>
            </a:p>
          </p:txBody>
        </p:sp>
        <p:sp>
          <p:nvSpPr>
            <p:cNvPr id="6" name="Rectangle: Rounded Corners 5">
              <a:extLst>
                <a:ext uri="{FF2B5EF4-FFF2-40B4-BE49-F238E27FC236}">
                  <a16:creationId xmlns:a16="http://schemas.microsoft.com/office/drawing/2014/main" id="{304D0F72-66D8-166B-A5A3-9272E926B448}"/>
                </a:ext>
              </a:extLst>
            </p:cNvPr>
            <p:cNvSpPr/>
            <p:nvPr/>
          </p:nvSpPr>
          <p:spPr>
            <a:xfrm>
              <a:off x="6796339" y="1480770"/>
              <a:ext cx="4259195" cy="608045"/>
            </a:xfrm>
            <a:prstGeom prst="roundRect">
              <a:avLst/>
            </a:prstGeom>
            <a:solidFill>
              <a:schemeClr val="accent5">
                <a:lumMod val="20000"/>
                <a:lumOff val="80000"/>
              </a:schemeClr>
            </a:solidFill>
            <a:ln w="571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Phone Numbers</a:t>
              </a:r>
            </a:p>
          </p:txBody>
        </p:sp>
      </p:grpSp>
      <p:grpSp>
        <p:nvGrpSpPr>
          <p:cNvPr id="8" name="Group 7">
            <a:extLst>
              <a:ext uri="{FF2B5EF4-FFF2-40B4-BE49-F238E27FC236}">
                <a16:creationId xmlns:a16="http://schemas.microsoft.com/office/drawing/2014/main" id="{2BD76CC6-9AC6-F664-0891-621558D0075D}"/>
              </a:ext>
            </a:extLst>
          </p:cNvPr>
          <p:cNvGrpSpPr/>
          <p:nvPr/>
        </p:nvGrpSpPr>
        <p:grpSpPr>
          <a:xfrm>
            <a:off x="1538634" y="1784312"/>
            <a:ext cx="4275196" cy="3978997"/>
            <a:chOff x="1443579" y="1480770"/>
            <a:chExt cx="4275196" cy="3978997"/>
          </a:xfrm>
        </p:grpSpPr>
        <p:sp>
          <p:nvSpPr>
            <p:cNvPr id="3" name="Rectangle: Rounded Corners 2">
              <a:extLst>
                <a:ext uri="{FF2B5EF4-FFF2-40B4-BE49-F238E27FC236}">
                  <a16:creationId xmlns:a16="http://schemas.microsoft.com/office/drawing/2014/main" id="{79459D56-F698-1DFA-F45D-4D81F99F8ABE}"/>
                </a:ext>
              </a:extLst>
            </p:cNvPr>
            <p:cNvSpPr/>
            <p:nvPr/>
          </p:nvSpPr>
          <p:spPr>
            <a:xfrm>
              <a:off x="1459581" y="1480770"/>
              <a:ext cx="4259194" cy="573450"/>
            </a:xfrm>
            <a:prstGeom prst="roundRect">
              <a:avLst/>
            </a:prstGeom>
            <a:solidFill>
              <a:schemeClr val="accent6">
                <a:lumMod val="20000"/>
                <a:lumOff val="80000"/>
              </a:schemeClr>
            </a:solid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Addresses</a:t>
              </a:r>
            </a:p>
          </p:txBody>
        </p:sp>
        <p:sp>
          <p:nvSpPr>
            <p:cNvPr id="4" name="Rectangle: Rounded Corners 3">
              <a:extLst>
                <a:ext uri="{FF2B5EF4-FFF2-40B4-BE49-F238E27FC236}">
                  <a16:creationId xmlns:a16="http://schemas.microsoft.com/office/drawing/2014/main" id="{B896ED06-7586-8B50-4012-346D70F85793}"/>
                </a:ext>
              </a:extLst>
            </p:cNvPr>
            <p:cNvSpPr/>
            <p:nvPr/>
          </p:nvSpPr>
          <p:spPr>
            <a:xfrm>
              <a:off x="1443579" y="2054220"/>
              <a:ext cx="4259194" cy="3405547"/>
            </a:xfrm>
            <a:prstGeom prst="roundRect">
              <a:avLst>
                <a:gd name="adj" fmla="val 4358"/>
              </a:avLst>
            </a:prstGeom>
            <a:solidFill>
              <a:schemeClr val="bg1"/>
            </a:solid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When adding addresses to LCS or EHM, please only use address type “</a:t>
              </a:r>
              <a:r>
                <a:rPr lang="en-GB" sz="1600" b="1" dirty="0">
                  <a:solidFill>
                    <a:schemeClr val="tx1"/>
                  </a:solidFill>
                </a:rPr>
                <a:t>Primary Address</a:t>
              </a:r>
              <a:r>
                <a:rPr lang="en-GB" sz="1600" dirty="0">
                  <a:solidFill>
                    <a:schemeClr val="tx1"/>
                  </a:solidFill>
                </a:rPr>
                <a:t>”.</a:t>
              </a:r>
            </a:p>
            <a:p>
              <a:pPr algn="ctr"/>
              <a:endParaRPr lang="en-GB" sz="1600" dirty="0">
                <a:solidFill>
                  <a:schemeClr val="tx1"/>
                </a:solidFill>
              </a:endParaRPr>
            </a:p>
            <a:p>
              <a:pPr algn="ctr"/>
              <a:r>
                <a:rPr lang="en-GB" sz="1600" dirty="0">
                  <a:solidFill>
                    <a:schemeClr val="tx1"/>
                  </a:solidFill>
                </a:rPr>
                <a:t>When Home/Current address is used, this creates unnecessary work for Coordinators to correct all addresses to use “Primary Address”.</a:t>
              </a:r>
            </a:p>
            <a:p>
              <a:pPr algn="ctr"/>
              <a:endParaRPr lang="en-GB" sz="1600" dirty="0">
                <a:solidFill>
                  <a:schemeClr val="tx1"/>
                </a:solidFill>
              </a:endParaRPr>
            </a:p>
            <a:p>
              <a:pPr algn="ctr"/>
              <a:r>
                <a:rPr lang="en-GB" sz="1600" dirty="0">
                  <a:solidFill>
                    <a:schemeClr val="tx1"/>
                  </a:solidFill>
                </a:rPr>
                <a:t>If children live 50/50 at two addresses, please choose one to have as the main recorded address, both address do not need to be added to the child.  A note can be added to say “50/50 between mum and dad”</a:t>
              </a:r>
            </a:p>
          </p:txBody>
        </p:sp>
      </p:grpSp>
    </p:spTree>
    <p:extLst>
      <p:ext uri="{BB962C8B-B14F-4D97-AF65-F5344CB8AC3E}">
        <p14:creationId xmlns:p14="http://schemas.microsoft.com/office/powerpoint/2010/main" val="3518676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D48D25-001E-1377-5011-DD76FD641379}"/>
              </a:ext>
            </a:extLst>
          </p:cNvPr>
          <p:cNvSpPr>
            <a:spLocks noGrp="1"/>
          </p:cNvSpPr>
          <p:nvPr>
            <p:ph type="title"/>
          </p:nvPr>
        </p:nvSpPr>
        <p:spPr>
          <a:xfrm>
            <a:off x="1171074" y="1396686"/>
            <a:ext cx="3240506" cy="4064628"/>
          </a:xfrm>
        </p:spPr>
        <p:txBody>
          <a:bodyPr>
            <a:normAutofit/>
          </a:bodyPr>
          <a:lstStyle/>
          <a:p>
            <a:pPr algn="ctr"/>
            <a:r>
              <a:rPr lang="en-GB" sz="4800" b="1" dirty="0">
                <a:solidFill>
                  <a:srgbClr val="FFFFFF"/>
                </a:solidFill>
              </a:rPr>
              <a:t>A note about MARFs</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A031BE2-2985-1433-6FB6-B53A613B6598}"/>
              </a:ext>
            </a:extLst>
          </p:cNvPr>
          <p:cNvSpPr>
            <a:spLocks noGrp="1"/>
          </p:cNvSpPr>
          <p:nvPr>
            <p:ph idx="1"/>
          </p:nvPr>
        </p:nvSpPr>
        <p:spPr>
          <a:xfrm>
            <a:off x="5370153" y="1526034"/>
            <a:ext cx="5536397" cy="4212936"/>
          </a:xfrm>
        </p:spPr>
        <p:txBody>
          <a:bodyPr>
            <a:normAutofit fontScale="92500" lnSpcReduction="10000"/>
          </a:bodyPr>
          <a:lstStyle/>
          <a:p>
            <a:pPr marL="0" indent="0" algn="ctr">
              <a:buNone/>
            </a:pPr>
            <a:r>
              <a:rPr lang="en-GB" sz="2400" dirty="0">
                <a:effectLst/>
                <a:latin typeface="Calibri" panose="020F0502020204030204" pitchFamily="34" charset="0"/>
                <a:ea typeface="Calibri" panose="020F0502020204030204" pitchFamily="34" charset="0"/>
              </a:rPr>
              <a:t>This is a reminder that MARFS should only be completed for concerns that are deemed to meet Level 4 of the threshold document.</a:t>
            </a:r>
          </a:p>
          <a:p>
            <a:pPr marL="0" indent="0" algn="ctr">
              <a:buNone/>
            </a:pPr>
            <a:endParaRPr lang="en-GB" sz="2400" dirty="0">
              <a:effectLst/>
              <a:latin typeface="Calibri" panose="020F0502020204030204" pitchFamily="34" charset="0"/>
              <a:ea typeface="Calibri" panose="020F0502020204030204" pitchFamily="34" charset="0"/>
            </a:endParaRPr>
          </a:p>
          <a:p>
            <a:pPr marL="0" indent="0" algn="ctr">
              <a:buNone/>
            </a:pPr>
            <a:r>
              <a:rPr lang="en-GB" sz="2400" dirty="0">
                <a:latin typeface="Calibri" panose="020F0502020204030204" pitchFamily="34" charset="0"/>
                <a:ea typeface="Calibri" panose="020F0502020204030204" pitchFamily="34" charset="0"/>
              </a:rPr>
              <a:t>S</a:t>
            </a:r>
            <a:r>
              <a:rPr lang="en-GB" sz="2400" dirty="0">
                <a:effectLst/>
                <a:latin typeface="Calibri" panose="020F0502020204030204" pitchFamily="34" charset="0"/>
                <a:ea typeface="Calibri" panose="020F0502020204030204" pitchFamily="34" charset="0"/>
              </a:rPr>
              <a:t>hould you wish to access Level 2 or 3 support please follow the correct pathway (see next slide) or call First Point Of Contact (FPOC): 03456789021 </a:t>
            </a:r>
          </a:p>
          <a:p>
            <a:pPr marL="0" indent="0" algn="ctr">
              <a:buNone/>
            </a:pPr>
            <a:endParaRPr lang="en-GB" sz="2400" dirty="0">
              <a:effectLst/>
              <a:latin typeface="Calibri" panose="020F0502020204030204" pitchFamily="34" charset="0"/>
              <a:ea typeface="Calibri" panose="020F0502020204030204" pitchFamily="34" charset="0"/>
            </a:endParaRPr>
          </a:p>
          <a:p>
            <a:pPr marL="0" indent="0" algn="ctr">
              <a:buNone/>
            </a:pPr>
            <a:r>
              <a:rPr lang="en-GB" sz="2400" dirty="0">
                <a:effectLst/>
                <a:latin typeface="Calibri" panose="020F0502020204030204" pitchFamily="34" charset="0"/>
                <a:ea typeface="Calibri" panose="020F0502020204030204" pitchFamily="34" charset="0"/>
              </a:rPr>
              <a:t>COMPASS continue to receive a high level of requests for Early Help support via MARFS, this is the incorrect pathway to follow - </a:t>
            </a:r>
            <a:r>
              <a:rPr lang="en-GB" sz="2400" b="1" dirty="0">
                <a:effectLst/>
                <a:latin typeface="Calibri" panose="020F0502020204030204" pitchFamily="34" charset="0"/>
                <a:ea typeface="Calibri" panose="020F0502020204030204" pitchFamily="34" charset="0"/>
              </a:rPr>
              <a:t>COMPASS is a Level 4 service.</a:t>
            </a:r>
          </a:p>
          <a:p>
            <a:pPr marL="0" indent="0">
              <a:buNone/>
            </a:pPr>
            <a:endParaRPr lang="en-GB" dirty="0"/>
          </a:p>
        </p:txBody>
      </p:sp>
      <p:pic>
        <p:nvPicPr>
          <p:cNvPr id="4" name="Picture 3">
            <a:extLst>
              <a:ext uri="{FF2B5EF4-FFF2-40B4-BE49-F238E27FC236}">
                <a16:creationId xmlns:a16="http://schemas.microsoft.com/office/drawing/2014/main" id="{00C6D8AD-0093-0511-D517-3117CF34B250}"/>
              </a:ext>
            </a:extLst>
          </p:cNvPr>
          <p:cNvPicPr>
            <a:picLocks noChangeAspect="1"/>
          </p:cNvPicPr>
          <p:nvPr/>
        </p:nvPicPr>
        <p:blipFill rotWithShape="1">
          <a:blip r:embed="rId2"/>
          <a:srcRect l="173" t="-159" r="52097" b="87178"/>
          <a:stretch/>
        </p:blipFill>
        <p:spPr bwMode="auto">
          <a:xfrm>
            <a:off x="1" y="-15403"/>
            <a:ext cx="3077266" cy="1174719"/>
          </a:xfrm>
          <a:prstGeom prst="rect">
            <a:avLst/>
          </a:prstGeom>
          <a:noFill/>
          <a:ln w="9525">
            <a:noFill/>
            <a:miter lim="800000"/>
            <a:headEnd/>
            <a:tailEnd/>
          </a:ln>
        </p:spPr>
      </p:pic>
      <p:grpSp>
        <p:nvGrpSpPr>
          <p:cNvPr id="5" name="Group 4">
            <a:extLst>
              <a:ext uri="{FF2B5EF4-FFF2-40B4-BE49-F238E27FC236}">
                <a16:creationId xmlns:a16="http://schemas.microsoft.com/office/drawing/2014/main" id="{C837FBC0-21F0-9EC2-AB99-58FC5B76C4F3}"/>
              </a:ext>
            </a:extLst>
          </p:cNvPr>
          <p:cNvGrpSpPr/>
          <p:nvPr/>
        </p:nvGrpSpPr>
        <p:grpSpPr>
          <a:xfrm>
            <a:off x="11353800" y="45761"/>
            <a:ext cx="742343" cy="679823"/>
            <a:chOff x="0" y="0"/>
            <a:chExt cx="2612390" cy="2552700"/>
          </a:xfrm>
        </p:grpSpPr>
        <p:sp>
          <p:nvSpPr>
            <p:cNvPr id="6" name="Oval 5">
              <a:extLst>
                <a:ext uri="{FF2B5EF4-FFF2-40B4-BE49-F238E27FC236}">
                  <a16:creationId xmlns:a16="http://schemas.microsoft.com/office/drawing/2014/main" id="{DA71B548-74D9-DEF5-917A-0ECF5AF8EFA9}"/>
                </a:ext>
              </a:extLst>
            </p:cNvPr>
            <p:cNvSpPr/>
            <p:nvPr/>
          </p:nvSpPr>
          <p:spPr>
            <a:xfrm>
              <a:off x="157479" y="133350"/>
              <a:ext cx="2295525" cy="2247900"/>
            </a:xfrm>
            <a:prstGeom prst="ellipse">
              <a:avLst/>
            </a:prstGeom>
            <a:gradFill rotWithShape="1">
              <a:gsLst>
                <a:gs pos="0">
                  <a:srgbClr val="FFC000">
                    <a:lumMod val="60000"/>
                    <a:lumOff val="40000"/>
                  </a:srgbClr>
                </a:gs>
                <a:gs pos="50000">
                  <a:srgbClr val="FFC000"/>
                </a:gs>
                <a:gs pos="100000">
                  <a:srgbClr val="FFC000">
                    <a:lumMod val="60000"/>
                    <a:lumOff val="40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A68FC111-BF43-704B-935D-A4872AB0A065}"/>
                </a:ext>
              </a:extLst>
            </p:cNvPr>
            <p:cNvSpPr/>
            <p:nvPr/>
          </p:nvSpPr>
          <p:spPr>
            <a:xfrm>
              <a:off x="433704" y="381000"/>
              <a:ext cx="1714500" cy="1762125"/>
            </a:xfrm>
            <a:prstGeom prst="ellipse">
              <a:avLst/>
            </a:prstGeom>
            <a:solidFill>
              <a:srgbClr val="FFC000"/>
            </a:soli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9" name="Isosceles Triangle 8">
              <a:extLst>
                <a:ext uri="{FF2B5EF4-FFF2-40B4-BE49-F238E27FC236}">
                  <a16:creationId xmlns:a16="http://schemas.microsoft.com/office/drawing/2014/main" id="{F4BB3060-C02C-11FF-3992-E174C5C85CF6}"/>
                </a:ext>
              </a:extLst>
            </p:cNvPr>
            <p:cNvSpPr/>
            <p:nvPr/>
          </p:nvSpPr>
          <p:spPr>
            <a:xfrm>
              <a:off x="1024254" y="0"/>
              <a:ext cx="581025" cy="1276350"/>
            </a:xfrm>
            <a:prstGeom prst="triangle">
              <a:avLst/>
            </a:prstGeom>
            <a:gradFill rotWithShape="1">
              <a:gsLst>
                <a:gs pos="42000">
                  <a:srgbClr val="FFAE71"/>
                </a:gs>
                <a:gs pos="67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 name="Isosceles Triangle 10">
              <a:extLst>
                <a:ext uri="{FF2B5EF4-FFF2-40B4-BE49-F238E27FC236}">
                  <a16:creationId xmlns:a16="http://schemas.microsoft.com/office/drawing/2014/main" id="{FF1B7460-7733-0B23-6954-9F0D9B47163A}"/>
                </a:ext>
              </a:extLst>
            </p:cNvPr>
            <p:cNvSpPr/>
            <p:nvPr/>
          </p:nvSpPr>
          <p:spPr>
            <a:xfrm rot="10800000">
              <a:off x="1024254" y="1276350"/>
              <a:ext cx="581025" cy="1276350"/>
            </a:xfrm>
            <a:prstGeom prst="triangle">
              <a:avLst/>
            </a:prstGeom>
            <a:gradFill rotWithShape="1">
              <a:gsLst>
                <a:gs pos="39000">
                  <a:srgbClr val="FFAE71"/>
                </a:gs>
                <a:gs pos="63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C9BB4375-D77C-FCD8-64D3-2B4B8AF05AAE}"/>
                </a:ext>
              </a:extLst>
            </p:cNvPr>
            <p:cNvSpPr/>
            <p:nvPr/>
          </p:nvSpPr>
          <p:spPr>
            <a:xfrm rot="5400000">
              <a:off x="1683702" y="611822"/>
              <a:ext cx="581025" cy="1276350"/>
            </a:xfrm>
            <a:prstGeom prst="triangle">
              <a:avLst/>
            </a:prstGeom>
            <a:gradFill rotWithShape="1">
              <a:gsLst>
                <a:gs pos="50000">
                  <a:srgbClr val="FFAE71"/>
                </a:gs>
                <a:gs pos="7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EA9A4087-713D-36DE-4618-9765FE7E8AB1}"/>
                </a:ext>
              </a:extLst>
            </p:cNvPr>
            <p:cNvSpPr/>
            <p:nvPr/>
          </p:nvSpPr>
          <p:spPr>
            <a:xfrm rot="16200000">
              <a:off x="347662" y="618807"/>
              <a:ext cx="581025" cy="1276350"/>
            </a:xfrm>
            <a:prstGeom prst="triangle">
              <a:avLst/>
            </a:prstGeom>
            <a:gradFill rotWithShape="1">
              <a:gsLst>
                <a:gs pos="43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6" name="Isosceles Triangle 15">
              <a:extLst>
                <a:ext uri="{FF2B5EF4-FFF2-40B4-BE49-F238E27FC236}">
                  <a16:creationId xmlns:a16="http://schemas.microsoft.com/office/drawing/2014/main" id="{E302BB3B-6BFD-A7BD-5ACD-656E517A3C71}"/>
                </a:ext>
              </a:extLst>
            </p:cNvPr>
            <p:cNvSpPr/>
            <p:nvPr/>
          </p:nvSpPr>
          <p:spPr>
            <a:xfrm rot="19001295">
              <a:off x="767079" y="400050"/>
              <a:ext cx="297200" cy="898087"/>
            </a:xfrm>
            <a:prstGeom prst="triangle">
              <a:avLst/>
            </a:prstGeom>
            <a:gradFill rotWithShape="1">
              <a:gsLst>
                <a:gs pos="42000">
                  <a:srgbClr val="FFAE71"/>
                </a:gs>
                <a:gs pos="70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7" name="Isosceles Triangle 16">
              <a:extLst>
                <a:ext uri="{FF2B5EF4-FFF2-40B4-BE49-F238E27FC236}">
                  <a16:creationId xmlns:a16="http://schemas.microsoft.com/office/drawing/2014/main" id="{5417E20F-D532-9904-50E6-0AA730087F6A}"/>
                </a:ext>
              </a:extLst>
            </p:cNvPr>
            <p:cNvSpPr/>
            <p:nvPr/>
          </p:nvSpPr>
          <p:spPr>
            <a:xfrm rot="2344882">
              <a:off x="1586229" y="381000"/>
              <a:ext cx="297200" cy="898087"/>
            </a:xfrm>
            <a:prstGeom prst="triangle">
              <a:avLst/>
            </a:prstGeom>
            <a:gradFill rotWithShape="1">
              <a:gsLst>
                <a:gs pos="40000">
                  <a:srgbClr val="FFAE71"/>
                </a:gs>
                <a:gs pos="74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8" name="Isosceles Triangle 17">
              <a:extLst>
                <a:ext uri="{FF2B5EF4-FFF2-40B4-BE49-F238E27FC236}">
                  <a16:creationId xmlns:a16="http://schemas.microsoft.com/office/drawing/2014/main" id="{7DFF468F-820E-3A02-A2AD-14364578C86C}"/>
                </a:ext>
              </a:extLst>
            </p:cNvPr>
            <p:cNvSpPr/>
            <p:nvPr/>
          </p:nvSpPr>
          <p:spPr>
            <a:xfrm rot="13567321">
              <a:off x="761364" y="1249045"/>
              <a:ext cx="297200" cy="898087"/>
            </a:xfrm>
            <a:prstGeom prst="triangle">
              <a:avLst/>
            </a:prstGeom>
            <a:gradFill rotWithShape="1">
              <a:gsLst>
                <a:gs pos="39000">
                  <a:srgbClr val="FFAE71"/>
                </a:gs>
                <a:gs pos="66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9" name="Isosceles Triangle 18">
              <a:extLst>
                <a:ext uri="{FF2B5EF4-FFF2-40B4-BE49-F238E27FC236}">
                  <a16:creationId xmlns:a16="http://schemas.microsoft.com/office/drawing/2014/main" id="{8A19EC9F-D073-196E-9636-3B9C25E80CEA}"/>
                </a:ext>
              </a:extLst>
            </p:cNvPr>
            <p:cNvSpPr/>
            <p:nvPr/>
          </p:nvSpPr>
          <p:spPr>
            <a:xfrm rot="7995476">
              <a:off x="1577974" y="1236980"/>
              <a:ext cx="297180" cy="897890"/>
            </a:xfrm>
            <a:prstGeom prst="triangle">
              <a:avLst/>
            </a:prstGeom>
            <a:gradFill rotWithShape="1">
              <a:gsLst>
                <a:gs pos="41000">
                  <a:srgbClr val="FFAE71"/>
                </a:gs>
                <a:gs pos="61000">
                  <a:srgbClr val="ED7D31">
                    <a:lumMod val="75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20" name="Picture 19" descr="A cartoon of a door&#10;&#10;Description automatically generated">
              <a:extLst>
                <a:ext uri="{FF2B5EF4-FFF2-40B4-BE49-F238E27FC236}">
                  <a16:creationId xmlns:a16="http://schemas.microsoft.com/office/drawing/2014/main" id="{E292CF53-86F2-CB1C-195A-5C15DE416B90}"/>
                </a:ext>
              </a:extLst>
            </p:cNvPr>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13333" b="86349" l="26667" r="77143">
                          <a14:foregroundMark x1="40916" y1="18455" x2="37748" y2="16211"/>
                          <a14:foregroundMark x1="29471" y1="19313" x2="29471" y2="19313"/>
                          <a14:foregroundMark x1="29471" y1="19313" x2="29185" y2="28040"/>
                          <a14:foregroundMark x1="37911" y1="16166" x2="37482" y2="33906"/>
                          <a14:foregroundMark x1="71817" y1="19170" x2="71245" y2="82690"/>
                          <a14:foregroundMark x1="69814" y1="82260" x2="66953" y2="30186"/>
                          <a14:foregroundMark x1="66953" y1="30186" x2="69528" y2="21459"/>
                          <a14:foregroundMark x1="69671" y1="22318" x2="69814" y2="74964"/>
                          <a14:foregroundMark x1="71817" y1="18026" x2="26753" y2="18312"/>
                          <a14:foregroundMark x1="47496" y1="22031" x2="59657" y2="44206"/>
                          <a14:foregroundMark x1="59657" y1="44206" x2="56652" y2="38627"/>
                          <a14:foregroundMark x1="42775" y1="61516" x2="44635" y2="80114"/>
                          <a14:foregroundMark x1="39342" y1="84406" x2="59514" y2="82403"/>
                          <a14:foregroundMark x1="59514" y1="82403" x2="65951" y2="82403"/>
                          <a14:foregroundMark x1="28183" y1="29614" x2="29328" y2="82403"/>
                          <a14:foregroundMark x1="75250" y1="84692" x2="75548" y2="84729"/>
                          <a14:foregroundMark x1="38913" y1="86552" x2="48355" y2="85694"/>
                          <a14:foregroundMark x1="33619" y1="35050" x2="34907" y2="58369"/>
                          <a14:foregroundMark x1="33476" y1="23748" x2="34192" y2="35050"/>
                          <a14:foregroundMark x1="33333" y1="62232" x2="34192" y2="81831"/>
                          <a14:foregroundMark x1="37143" y1="13968" x2="37143" y2="15238"/>
                          <a14:foregroundMark x1="37143" y1="13651" x2="37143" y2="13968"/>
                          <a14:foregroundMark x1="37143" y1="13333" x2="37143" y2="13651"/>
                          <a14:foregroundMark x1="48444" y1="16190" x2="55556" y2="18095"/>
                          <a14:foregroundMark x1="47260" y1="15873" x2="48444" y2="16190"/>
                          <a14:foregroundMark x1="46077" y1="15556" x2="47260" y2="15873"/>
                          <a14:foregroundMark x1="44890" y1="15238" x2="46077" y2="15556"/>
                          <a14:foregroundMark x1="43706" y1="14921" x2="44890" y2="15238"/>
                          <a14:foregroundMark x1="42519" y1="14603" x2="43706" y2="14921"/>
                          <a14:foregroundMark x1="40148" y1="13968" x2="42519" y2="14603"/>
                          <a14:foregroundMark x1="39133" y1="13696" x2="40148" y2="13968"/>
                          <a14:foregroundMark x1="37778" y1="13333" x2="38179" y2="13440"/>
                          <a14:foregroundMark x1="37143" y1="33968" x2="38413" y2="43810"/>
                          <a14:foregroundMark x1="38413" y1="43810" x2="36825" y2="61270"/>
                          <a14:foregroundMark x1="36825" y1="61270" x2="38413" y2="79365"/>
                          <a14:foregroundMark x1="38413" y1="79365" x2="37460" y2="83810"/>
                          <a14:foregroundMark x1="47302" y1="15873" x2="47302" y2="15873"/>
                          <a14:foregroundMark x1="46243" y1="15238" x2="46032" y2="14921"/>
                          <a14:foregroundMark x1="46455" y1="15556" x2="46243" y2="15238"/>
                          <a14:foregroundMark x1="47302" y1="16825" x2="46455" y2="15556"/>
                          <a14:foregroundMark x1="46349" y1="15556" x2="48254" y2="16190"/>
                          <a14:foregroundMark x1="36825" y1="13651" x2="39365" y2="13968"/>
                          <a14:foregroundMark x1="36825" y1="13651" x2="36825" y2="13651"/>
                          <a14:foregroundMark x1="36825" y1="13016" x2="48571" y2="16508"/>
                          <a14:foregroundMark x1="37460" y1="13968" x2="37778" y2="17460"/>
                          <a14:backgroundMark x1="74921" y1="85714" x2="77778" y2="85714"/>
                          <a14:backgroundMark x1="75238" y1="85397" x2="75238" y2="85397"/>
                          <a14:backgroundMark x1="75556" y1="85079" x2="75556" y2="85079"/>
                          <a14:backgroundMark x1="75238" y1="84762" x2="75238" y2="84762"/>
                          <a14:backgroundMark x1="50159" y1="16190" x2="50159" y2="16190"/>
                          <a14:backgroundMark x1="49524" y1="15873" x2="49524" y2="15873"/>
                        </a14:backgroundRemoval>
                      </a14:imgEffect>
                    </a14:imgLayer>
                  </a14:imgProps>
                </a:ext>
                <a:ext uri="{28A0092B-C50C-407E-A947-70E740481C1C}">
                  <a14:useLocalDpi xmlns:a14="http://schemas.microsoft.com/office/drawing/2010/main" val="0"/>
                </a:ext>
              </a:extLst>
            </a:blip>
            <a:srcRect l="21640" t="11147" r="21966" b="10164"/>
            <a:stretch/>
          </p:blipFill>
          <p:spPr bwMode="auto">
            <a:xfrm flipH="1">
              <a:off x="948054" y="742950"/>
              <a:ext cx="739140" cy="1062990"/>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1597932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675</TotalTime>
  <Words>2713</Words>
  <Application>Microsoft Office PowerPoint</Application>
  <PresentationFormat>Widescreen</PresentationFormat>
  <Paragraphs>193</Paragraphs>
  <Slides>15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Aharoni</vt:lpstr>
      <vt:lpstr>Arial</vt:lpstr>
      <vt:lpstr>Calibri</vt:lpstr>
      <vt:lpstr>Calibri Light</vt:lpstr>
      <vt:lpstr>Open Sans</vt:lpstr>
      <vt:lpstr>Segoe UI</vt:lpstr>
      <vt:lpstr>Segoe UI Emoji</vt:lpstr>
      <vt:lpstr>Office Theme</vt:lpstr>
      <vt:lpstr>Compass Team Newsletter</vt:lpstr>
      <vt:lpstr>Welcome!</vt:lpstr>
      <vt:lpstr>Themes of the Quarter</vt:lpstr>
      <vt:lpstr>PowerPoint Presentation</vt:lpstr>
      <vt:lpstr>Compass Strategy Meeting Outcomes for Q4</vt:lpstr>
      <vt:lpstr>Compass Strategy Meeting Outcomes for Q4 Breakdown month to month</vt:lpstr>
      <vt:lpstr>PowerPoint Presentation</vt:lpstr>
      <vt:lpstr>PowerPoint Presentation</vt:lpstr>
      <vt:lpstr>A note about MARFs</vt:lpstr>
      <vt:lpstr>NEW Early Help Front Door Process</vt:lpstr>
      <vt:lpstr>A note about late referrals</vt:lpstr>
      <vt:lpstr>PowerPoint Presentation</vt:lpstr>
      <vt:lpstr>Charity Spotlight</vt:lpstr>
      <vt:lpstr>Key Contacts &amp; Useful Documents</vt:lpstr>
      <vt:lpstr>Thank you!</vt:lpstr>
    </vt:vector>
  </TitlesOfParts>
  <Company>Shropshire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Compass Team Newsletter</dc:title>
  <dc:creator>Rebecca Bean</dc:creator>
  <cp:lastModifiedBy>Kate Owen</cp:lastModifiedBy>
  <cp:revision>30</cp:revision>
  <dcterms:created xsi:type="dcterms:W3CDTF">2023-07-18T13:20:04Z</dcterms:created>
  <dcterms:modified xsi:type="dcterms:W3CDTF">2024-05-08T08:29:16Z</dcterms:modified>
</cp:coreProperties>
</file>