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sldIdLst>
    <p:sldId id="386" r:id="rId4"/>
    <p:sldId id="388" r:id="rId5"/>
    <p:sldId id="389" r:id="rId6"/>
    <p:sldId id="390" r:id="rId7"/>
    <p:sldId id="391" r:id="rId8"/>
    <p:sldId id="39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0F7166-1C18-4060-9E9B-E41D35FBE304}" v="2" dt="2026-04-25T14:18:49.5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0" d="100"/>
          <a:sy n="60" d="100"/>
        </p:scale>
        <p:origin x="19" y="46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ableStyles" Target="tableStyles.xml"/><Relationship Id="rId3" Type="http://schemas.openxmlformats.org/officeDocument/2006/relationships/slideMaster" Target="slideMasters/slideMaster1.xml"/><Relationship Id="rId7" Type="http://schemas.openxmlformats.org/officeDocument/2006/relationships/slide" Target="slides/slide4.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viewProps" Target="viewProps.xml"/><Relationship Id="rId5" Type="http://schemas.openxmlformats.org/officeDocument/2006/relationships/slide" Target="slides/slide2.xml"/><Relationship Id="rId1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F984-960A-4B3A-8785-0F00CF6A0DC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DAAD579-D0D3-496C-9653-9F2A462E81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CC9FCCD-B8FD-4E40-A7FB-CB7590F0592D}"/>
              </a:ext>
            </a:extLst>
          </p:cNvPr>
          <p:cNvSpPr>
            <a:spLocks noGrp="1"/>
          </p:cNvSpPr>
          <p:nvPr>
            <p:ph type="dt" sz="half" idx="10"/>
          </p:nvPr>
        </p:nvSpPr>
        <p:spPr/>
        <p:txBody>
          <a:bodyPr/>
          <a:lstStyle/>
          <a:p>
            <a:fld id="{F4A96732-070B-4994-9B42-51A40FAF9F7B}" type="datetimeFigureOut">
              <a:rPr lang="en-GB" smtClean="0"/>
              <a:t>24/04/2026</a:t>
            </a:fld>
            <a:endParaRPr lang="en-GB"/>
          </a:p>
        </p:txBody>
      </p:sp>
      <p:sp>
        <p:nvSpPr>
          <p:cNvPr id="5" name="Footer Placeholder 4">
            <a:extLst>
              <a:ext uri="{FF2B5EF4-FFF2-40B4-BE49-F238E27FC236}">
                <a16:creationId xmlns:a16="http://schemas.microsoft.com/office/drawing/2014/main" id="{EADBB9F2-A1F5-4BA9-A0F6-FB0464DD426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E6F52D9-2F0D-4AB5-85CE-DF8842298B74}"/>
              </a:ext>
            </a:extLst>
          </p:cNvPr>
          <p:cNvSpPr>
            <a:spLocks noGrp="1"/>
          </p:cNvSpPr>
          <p:nvPr>
            <p:ph type="sldNum" sz="quarter" idx="12"/>
          </p:nvPr>
        </p:nvSpPr>
        <p:spPr/>
        <p:txBody>
          <a:bodyPr/>
          <a:lstStyle/>
          <a:p>
            <a:fld id="{56238782-9239-4B6E-A9B7-0152CC566448}" type="slidenum">
              <a:rPr lang="en-GB" smtClean="0"/>
              <a:t>‹#›</a:t>
            </a:fld>
            <a:endParaRPr lang="en-GB"/>
          </a:p>
        </p:txBody>
      </p:sp>
    </p:spTree>
    <p:extLst>
      <p:ext uri="{BB962C8B-B14F-4D97-AF65-F5344CB8AC3E}">
        <p14:creationId xmlns:p14="http://schemas.microsoft.com/office/powerpoint/2010/main" val="3556334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29A77-DE7B-4613-AD3C-7D5CE3DA97A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8A5C15C-F6DF-491B-B95E-5333613E8B1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920B03A-6E26-4D1E-B365-76FDC1674BE4}"/>
              </a:ext>
            </a:extLst>
          </p:cNvPr>
          <p:cNvSpPr>
            <a:spLocks noGrp="1"/>
          </p:cNvSpPr>
          <p:nvPr>
            <p:ph type="dt" sz="half" idx="10"/>
          </p:nvPr>
        </p:nvSpPr>
        <p:spPr/>
        <p:txBody>
          <a:bodyPr/>
          <a:lstStyle/>
          <a:p>
            <a:fld id="{F4A96732-070B-4994-9B42-51A40FAF9F7B}" type="datetimeFigureOut">
              <a:rPr lang="en-GB" smtClean="0"/>
              <a:t>24/04/2026</a:t>
            </a:fld>
            <a:endParaRPr lang="en-GB"/>
          </a:p>
        </p:txBody>
      </p:sp>
      <p:sp>
        <p:nvSpPr>
          <p:cNvPr id="5" name="Footer Placeholder 4">
            <a:extLst>
              <a:ext uri="{FF2B5EF4-FFF2-40B4-BE49-F238E27FC236}">
                <a16:creationId xmlns:a16="http://schemas.microsoft.com/office/drawing/2014/main" id="{B49B3CF2-3414-4A42-BD0C-28FE9270230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3D290D2-A1D7-4DAF-92A0-4C2FD135411D}"/>
              </a:ext>
            </a:extLst>
          </p:cNvPr>
          <p:cNvSpPr>
            <a:spLocks noGrp="1"/>
          </p:cNvSpPr>
          <p:nvPr>
            <p:ph type="sldNum" sz="quarter" idx="12"/>
          </p:nvPr>
        </p:nvSpPr>
        <p:spPr/>
        <p:txBody>
          <a:bodyPr/>
          <a:lstStyle/>
          <a:p>
            <a:fld id="{56238782-9239-4B6E-A9B7-0152CC566448}" type="slidenum">
              <a:rPr lang="en-GB" smtClean="0"/>
              <a:t>‹#›</a:t>
            </a:fld>
            <a:endParaRPr lang="en-GB"/>
          </a:p>
        </p:txBody>
      </p:sp>
    </p:spTree>
    <p:extLst>
      <p:ext uri="{BB962C8B-B14F-4D97-AF65-F5344CB8AC3E}">
        <p14:creationId xmlns:p14="http://schemas.microsoft.com/office/powerpoint/2010/main" val="1302503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DFB2B-F2CA-46E0-934E-CB56FD57CCD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864F05D-47F0-4F41-8D47-94BCD3A4E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E5AF63-7FC9-4E9A-8BB5-BD5E86D66B40}"/>
              </a:ext>
            </a:extLst>
          </p:cNvPr>
          <p:cNvSpPr>
            <a:spLocks noGrp="1"/>
          </p:cNvSpPr>
          <p:nvPr>
            <p:ph type="dt" sz="half" idx="10"/>
          </p:nvPr>
        </p:nvSpPr>
        <p:spPr/>
        <p:txBody>
          <a:bodyPr/>
          <a:lstStyle/>
          <a:p>
            <a:fld id="{F4A96732-070B-4994-9B42-51A40FAF9F7B}" type="datetimeFigureOut">
              <a:rPr lang="en-GB" smtClean="0"/>
              <a:t>24/04/2026</a:t>
            </a:fld>
            <a:endParaRPr lang="en-GB"/>
          </a:p>
        </p:txBody>
      </p:sp>
      <p:sp>
        <p:nvSpPr>
          <p:cNvPr id="5" name="Footer Placeholder 4">
            <a:extLst>
              <a:ext uri="{FF2B5EF4-FFF2-40B4-BE49-F238E27FC236}">
                <a16:creationId xmlns:a16="http://schemas.microsoft.com/office/drawing/2014/main" id="{42711033-AD5E-4315-9E76-C21AE0E4880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0547E2-1077-4045-A758-EB41D458C832}"/>
              </a:ext>
            </a:extLst>
          </p:cNvPr>
          <p:cNvSpPr>
            <a:spLocks noGrp="1"/>
          </p:cNvSpPr>
          <p:nvPr>
            <p:ph type="sldNum" sz="quarter" idx="12"/>
          </p:nvPr>
        </p:nvSpPr>
        <p:spPr/>
        <p:txBody>
          <a:bodyPr/>
          <a:lstStyle/>
          <a:p>
            <a:fld id="{56238782-9239-4B6E-A9B7-0152CC566448}" type="slidenum">
              <a:rPr lang="en-GB" smtClean="0"/>
              <a:t>‹#›</a:t>
            </a:fld>
            <a:endParaRPr lang="en-GB"/>
          </a:p>
        </p:txBody>
      </p:sp>
    </p:spTree>
    <p:extLst>
      <p:ext uri="{BB962C8B-B14F-4D97-AF65-F5344CB8AC3E}">
        <p14:creationId xmlns:p14="http://schemas.microsoft.com/office/powerpoint/2010/main" val="899529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CBC53-9A3B-4F29-9A3B-844278F73AF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BAA1158-29B6-4C71-AF31-CA46FEA05FF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8DC49B4-7A32-4BB2-8EEB-BD90DC6A8E7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FC164CD-A3D1-4445-8BD6-BACDF1DE7657}"/>
              </a:ext>
            </a:extLst>
          </p:cNvPr>
          <p:cNvSpPr>
            <a:spLocks noGrp="1"/>
          </p:cNvSpPr>
          <p:nvPr>
            <p:ph type="dt" sz="half" idx="10"/>
          </p:nvPr>
        </p:nvSpPr>
        <p:spPr/>
        <p:txBody>
          <a:bodyPr/>
          <a:lstStyle/>
          <a:p>
            <a:fld id="{F4A96732-070B-4994-9B42-51A40FAF9F7B}" type="datetimeFigureOut">
              <a:rPr lang="en-GB" smtClean="0"/>
              <a:t>24/04/2026</a:t>
            </a:fld>
            <a:endParaRPr lang="en-GB"/>
          </a:p>
        </p:txBody>
      </p:sp>
      <p:sp>
        <p:nvSpPr>
          <p:cNvPr id="6" name="Footer Placeholder 5">
            <a:extLst>
              <a:ext uri="{FF2B5EF4-FFF2-40B4-BE49-F238E27FC236}">
                <a16:creationId xmlns:a16="http://schemas.microsoft.com/office/drawing/2014/main" id="{F73B2977-F757-4ADA-94E6-0A0DA0D4012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52B9DEC-6CBA-42E0-8684-034DDA167AA3}"/>
              </a:ext>
            </a:extLst>
          </p:cNvPr>
          <p:cNvSpPr>
            <a:spLocks noGrp="1"/>
          </p:cNvSpPr>
          <p:nvPr>
            <p:ph type="sldNum" sz="quarter" idx="12"/>
          </p:nvPr>
        </p:nvSpPr>
        <p:spPr/>
        <p:txBody>
          <a:bodyPr/>
          <a:lstStyle/>
          <a:p>
            <a:fld id="{56238782-9239-4B6E-A9B7-0152CC566448}" type="slidenum">
              <a:rPr lang="en-GB" smtClean="0"/>
              <a:t>‹#›</a:t>
            </a:fld>
            <a:endParaRPr lang="en-GB"/>
          </a:p>
        </p:txBody>
      </p:sp>
    </p:spTree>
    <p:extLst>
      <p:ext uri="{BB962C8B-B14F-4D97-AF65-F5344CB8AC3E}">
        <p14:creationId xmlns:p14="http://schemas.microsoft.com/office/powerpoint/2010/main" val="45315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43771-EC3B-454B-930C-24EE69ECFDB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EEC2BE8-A3B9-41EE-A751-6A8B565449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772BCD-3A13-4788-A95C-78E517CC51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9988E8C-C40C-4DF3-A9FD-5A16AA95DC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97F0B4E-C9DB-4342-8A3D-FBBFC79FFDC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F7B52F9-8752-4452-921F-CE5C74DAA523}"/>
              </a:ext>
            </a:extLst>
          </p:cNvPr>
          <p:cNvSpPr>
            <a:spLocks noGrp="1"/>
          </p:cNvSpPr>
          <p:nvPr>
            <p:ph type="dt" sz="half" idx="10"/>
          </p:nvPr>
        </p:nvSpPr>
        <p:spPr/>
        <p:txBody>
          <a:bodyPr/>
          <a:lstStyle/>
          <a:p>
            <a:fld id="{F4A96732-070B-4994-9B42-51A40FAF9F7B}" type="datetimeFigureOut">
              <a:rPr lang="en-GB" smtClean="0"/>
              <a:t>24/04/2026</a:t>
            </a:fld>
            <a:endParaRPr lang="en-GB"/>
          </a:p>
        </p:txBody>
      </p:sp>
      <p:sp>
        <p:nvSpPr>
          <p:cNvPr id="8" name="Footer Placeholder 7">
            <a:extLst>
              <a:ext uri="{FF2B5EF4-FFF2-40B4-BE49-F238E27FC236}">
                <a16:creationId xmlns:a16="http://schemas.microsoft.com/office/drawing/2014/main" id="{294A00F8-46D5-40BA-AB52-EC743633485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A1E02F6-A6B1-4B3B-8A6B-4D5B892353F7}"/>
              </a:ext>
            </a:extLst>
          </p:cNvPr>
          <p:cNvSpPr>
            <a:spLocks noGrp="1"/>
          </p:cNvSpPr>
          <p:nvPr>
            <p:ph type="sldNum" sz="quarter" idx="12"/>
          </p:nvPr>
        </p:nvSpPr>
        <p:spPr/>
        <p:txBody>
          <a:bodyPr/>
          <a:lstStyle/>
          <a:p>
            <a:fld id="{56238782-9239-4B6E-A9B7-0152CC566448}" type="slidenum">
              <a:rPr lang="en-GB" smtClean="0"/>
              <a:t>‹#›</a:t>
            </a:fld>
            <a:endParaRPr lang="en-GB"/>
          </a:p>
        </p:txBody>
      </p:sp>
    </p:spTree>
    <p:extLst>
      <p:ext uri="{BB962C8B-B14F-4D97-AF65-F5344CB8AC3E}">
        <p14:creationId xmlns:p14="http://schemas.microsoft.com/office/powerpoint/2010/main" val="1627346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99A97-B535-49FF-AF1C-4D5CC52E310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64D132A-65E0-46EB-A6E5-95575B3040AB}"/>
              </a:ext>
            </a:extLst>
          </p:cNvPr>
          <p:cNvSpPr>
            <a:spLocks noGrp="1"/>
          </p:cNvSpPr>
          <p:nvPr>
            <p:ph type="dt" sz="half" idx="10"/>
          </p:nvPr>
        </p:nvSpPr>
        <p:spPr/>
        <p:txBody>
          <a:bodyPr/>
          <a:lstStyle/>
          <a:p>
            <a:fld id="{F4A96732-070B-4994-9B42-51A40FAF9F7B}" type="datetimeFigureOut">
              <a:rPr lang="en-GB" smtClean="0"/>
              <a:t>24/04/2026</a:t>
            </a:fld>
            <a:endParaRPr lang="en-GB"/>
          </a:p>
        </p:txBody>
      </p:sp>
      <p:sp>
        <p:nvSpPr>
          <p:cNvPr id="4" name="Footer Placeholder 3">
            <a:extLst>
              <a:ext uri="{FF2B5EF4-FFF2-40B4-BE49-F238E27FC236}">
                <a16:creationId xmlns:a16="http://schemas.microsoft.com/office/drawing/2014/main" id="{3348F751-F372-422A-813B-74A5621D73A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27770A3-9CD8-4603-AA1A-5772E25B40CC}"/>
              </a:ext>
            </a:extLst>
          </p:cNvPr>
          <p:cNvSpPr>
            <a:spLocks noGrp="1"/>
          </p:cNvSpPr>
          <p:nvPr>
            <p:ph type="sldNum" sz="quarter" idx="12"/>
          </p:nvPr>
        </p:nvSpPr>
        <p:spPr/>
        <p:txBody>
          <a:bodyPr/>
          <a:lstStyle/>
          <a:p>
            <a:fld id="{56238782-9239-4B6E-A9B7-0152CC566448}" type="slidenum">
              <a:rPr lang="en-GB" smtClean="0"/>
              <a:t>‹#›</a:t>
            </a:fld>
            <a:endParaRPr lang="en-GB"/>
          </a:p>
        </p:txBody>
      </p:sp>
    </p:spTree>
    <p:extLst>
      <p:ext uri="{BB962C8B-B14F-4D97-AF65-F5344CB8AC3E}">
        <p14:creationId xmlns:p14="http://schemas.microsoft.com/office/powerpoint/2010/main" val="4068170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50BF6E-77ED-4672-8946-A060F4105C9D}"/>
              </a:ext>
            </a:extLst>
          </p:cNvPr>
          <p:cNvSpPr>
            <a:spLocks noGrp="1"/>
          </p:cNvSpPr>
          <p:nvPr>
            <p:ph type="dt" sz="half" idx="10"/>
          </p:nvPr>
        </p:nvSpPr>
        <p:spPr/>
        <p:txBody>
          <a:bodyPr/>
          <a:lstStyle/>
          <a:p>
            <a:fld id="{F4A96732-070B-4994-9B42-51A40FAF9F7B}" type="datetimeFigureOut">
              <a:rPr lang="en-GB" smtClean="0"/>
              <a:t>24/04/2026</a:t>
            </a:fld>
            <a:endParaRPr lang="en-GB"/>
          </a:p>
        </p:txBody>
      </p:sp>
      <p:sp>
        <p:nvSpPr>
          <p:cNvPr id="3" name="Footer Placeholder 2">
            <a:extLst>
              <a:ext uri="{FF2B5EF4-FFF2-40B4-BE49-F238E27FC236}">
                <a16:creationId xmlns:a16="http://schemas.microsoft.com/office/drawing/2014/main" id="{110E7EB5-197A-4555-9CDD-49B8A3B0AE2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5C7D9CD-12D4-4912-A475-AA5DC388A5CC}"/>
              </a:ext>
            </a:extLst>
          </p:cNvPr>
          <p:cNvSpPr>
            <a:spLocks noGrp="1"/>
          </p:cNvSpPr>
          <p:nvPr>
            <p:ph type="sldNum" sz="quarter" idx="12"/>
          </p:nvPr>
        </p:nvSpPr>
        <p:spPr/>
        <p:txBody>
          <a:bodyPr/>
          <a:lstStyle/>
          <a:p>
            <a:fld id="{56238782-9239-4B6E-A9B7-0152CC566448}" type="slidenum">
              <a:rPr lang="en-GB" smtClean="0"/>
              <a:t>‹#›</a:t>
            </a:fld>
            <a:endParaRPr lang="en-GB"/>
          </a:p>
        </p:txBody>
      </p:sp>
    </p:spTree>
    <p:extLst>
      <p:ext uri="{BB962C8B-B14F-4D97-AF65-F5344CB8AC3E}">
        <p14:creationId xmlns:p14="http://schemas.microsoft.com/office/powerpoint/2010/main" val="3718889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9D3FF-98D8-4705-AB02-EB4C67C011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4ECA73A-8EF0-4597-97E4-0AC6D47384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93ACC02-23FC-45DF-8192-F067F4A865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DBE158-7C7B-4700-BA5E-6FF0729124F5}"/>
              </a:ext>
            </a:extLst>
          </p:cNvPr>
          <p:cNvSpPr>
            <a:spLocks noGrp="1"/>
          </p:cNvSpPr>
          <p:nvPr>
            <p:ph type="dt" sz="half" idx="10"/>
          </p:nvPr>
        </p:nvSpPr>
        <p:spPr/>
        <p:txBody>
          <a:bodyPr/>
          <a:lstStyle/>
          <a:p>
            <a:fld id="{F4A96732-070B-4994-9B42-51A40FAF9F7B}" type="datetimeFigureOut">
              <a:rPr lang="en-GB" smtClean="0"/>
              <a:t>24/04/2026</a:t>
            </a:fld>
            <a:endParaRPr lang="en-GB"/>
          </a:p>
        </p:txBody>
      </p:sp>
      <p:sp>
        <p:nvSpPr>
          <p:cNvPr id="6" name="Footer Placeholder 5">
            <a:extLst>
              <a:ext uri="{FF2B5EF4-FFF2-40B4-BE49-F238E27FC236}">
                <a16:creationId xmlns:a16="http://schemas.microsoft.com/office/drawing/2014/main" id="{1ABF81E9-66F4-4989-A5CE-643E87FE3AD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4D3CD14-6775-4801-9EF7-D42F5D04CAE4}"/>
              </a:ext>
            </a:extLst>
          </p:cNvPr>
          <p:cNvSpPr>
            <a:spLocks noGrp="1"/>
          </p:cNvSpPr>
          <p:nvPr>
            <p:ph type="sldNum" sz="quarter" idx="12"/>
          </p:nvPr>
        </p:nvSpPr>
        <p:spPr/>
        <p:txBody>
          <a:bodyPr/>
          <a:lstStyle/>
          <a:p>
            <a:fld id="{56238782-9239-4B6E-A9B7-0152CC566448}" type="slidenum">
              <a:rPr lang="en-GB" smtClean="0"/>
              <a:t>‹#›</a:t>
            </a:fld>
            <a:endParaRPr lang="en-GB"/>
          </a:p>
        </p:txBody>
      </p:sp>
    </p:spTree>
    <p:extLst>
      <p:ext uri="{BB962C8B-B14F-4D97-AF65-F5344CB8AC3E}">
        <p14:creationId xmlns:p14="http://schemas.microsoft.com/office/powerpoint/2010/main" val="1411822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28638-5140-4AB8-9B3F-747DAC5BBB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E4E3BA5-811B-43E5-A467-21CE053703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5A74DB6-BFDA-4106-A0F5-DE7C5F9D9E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BB68AC-D6B0-4A31-849B-5A8843C0181A}"/>
              </a:ext>
            </a:extLst>
          </p:cNvPr>
          <p:cNvSpPr>
            <a:spLocks noGrp="1"/>
          </p:cNvSpPr>
          <p:nvPr>
            <p:ph type="dt" sz="half" idx="10"/>
          </p:nvPr>
        </p:nvSpPr>
        <p:spPr/>
        <p:txBody>
          <a:bodyPr/>
          <a:lstStyle/>
          <a:p>
            <a:fld id="{F4A96732-070B-4994-9B42-51A40FAF9F7B}" type="datetimeFigureOut">
              <a:rPr lang="en-GB" smtClean="0"/>
              <a:t>24/04/2026</a:t>
            </a:fld>
            <a:endParaRPr lang="en-GB"/>
          </a:p>
        </p:txBody>
      </p:sp>
      <p:sp>
        <p:nvSpPr>
          <p:cNvPr id="6" name="Footer Placeholder 5">
            <a:extLst>
              <a:ext uri="{FF2B5EF4-FFF2-40B4-BE49-F238E27FC236}">
                <a16:creationId xmlns:a16="http://schemas.microsoft.com/office/drawing/2014/main" id="{1D417F85-8056-46EA-95D0-036F3B88C62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0E81DD4-D68C-405E-BC9E-98A91D391FD5}"/>
              </a:ext>
            </a:extLst>
          </p:cNvPr>
          <p:cNvSpPr>
            <a:spLocks noGrp="1"/>
          </p:cNvSpPr>
          <p:nvPr>
            <p:ph type="sldNum" sz="quarter" idx="12"/>
          </p:nvPr>
        </p:nvSpPr>
        <p:spPr/>
        <p:txBody>
          <a:bodyPr/>
          <a:lstStyle/>
          <a:p>
            <a:fld id="{56238782-9239-4B6E-A9B7-0152CC566448}" type="slidenum">
              <a:rPr lang="en-GB" smtClean="0"/>
              <a:t>‹#›</a:t>
            </a:fld>
            <a:endParaRPr lang="en-GB"/>
          </a:p>
        </p:txBody>
      </p:sp>
    </p:spTree>
    <p:extLst>
      <p:ext uri="{BB962C8B-B14F-4D97-AF65-F5344CB8AC3E}">
        <p14:creationId xmlns:p14="http://schemas.microsoft.com/office/powerpoint/2010/main" val="265630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0701B-9580-4955-A889-490D246E332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2EB6B33-F4BE-40A7-B583-37A9015A3D5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F32B57-8EDF-47A8-AAF1-248C4D1EA699}"/>
              </a:ext>
            </a:extLst>
          </p:cNvPr>
          <p:cNvSpPr>
            <a:spLocks noGrp="1"/>
          </p:cNvSpPr>
          <p:nvPr>
            <p:ph type="dt" sz="half" idx="10"/>
          </p:nvPr>
        </p:nvSpPr>
        <p:spPr/>
        <p:txBody>
          <a:bodyPr/>
          <a:lstStyle/>
          <a:p>
            <a:fld id="{F4A96732-070B-4994-9B42-51A40FAF9F7B}" type="datetimeFigureOut">
              <a:rPr lang="en-GB" smtClean="0"/>
              <a:t>24/04/2026</a:t>
            </a:fld>
            <a:endParaRPr lang="en-GB"/>
          </a:p>
        </p:txBody>
      </p:sp>
      <p:sp>
        <p:nvSpPr>
          <p:cNvPr id="5" name="Footer Placeholder 4">
            <a:extLst>
              <a:ext uri="{FF2B5EF4-FFF2-40B4-BE49-F238E27FC236}">
                <a16:creationId xmlns:a16="http://schemas.microsoft.com/office/drawing/2014/main" id="{B119FEBA-78D9-4B11-AEFD-C21860BD42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85379EA-5EDB-44C2-88EB-B2CA489F9E79}"/>
              </a:ext>
            </a:extLst>
          </p:cNvPr>
          <p:cNvSpPr>
            <a:spLocks noGrp="1"/>
          </p:cNvSpPr>
          <p:nvPr>
            <p:ph type="sldNum" sz="quarter" idx="12"/>
          </p:nvPr>
        </p:nvSpPr>
        <p:spPr/>
        <p:txBody>
          <a:bodyPr/>
          <a:lstStyle/>
          <a:p>
            <a:fld id="{56238782-9239-4B6E-A9B7-0152CC566448}" type="slidenum">
              <a:rPr lang="en-GB" smtClean="0"/>
              <a:t>‹#›</a:t>
            </a:fld>
            <a:endParaRPr lang="en-GB"/>
          </a:p>
        </p:txBody>
      </p:sp>
    </p:spTree>
    <p:extLst>
      <p:ext uri="{BB962C8B-B14F-4D97-AF65-F5344CB8AC3E}">
        <p14:creationId xmlns:p14="http://schemas.microsoft.com/office/powerpoint/2010/main" val="2769427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E7FCBB0-547E-4FC6-9C80-A9ACF3DD66D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845BC35-18BF-4289-8015-D3FC340B408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C1192C0-6F0B-4C3B-869C-A44BFC0373C5}"/>
              </a:ext>
            </a:extLst>
          </p:cNvPr>
          <p:cNvSpPr>
            <a:spLocks noGrp="1"/>
          </p:cNvSpPr>
          <p:nvPr>
            <p:ph type="dt" sz="half" idx="10"/>
          </p:nvPr>
        </p:nvSpPr>
        <p:spPr/>
        <p:txBody>
          <a:bodyPr/>
          <a:lstStyle/>
          <a:p>
            <a:fld id="{F4A96732-070B-4994-9B42-51A40FAF9F7B}" type="datetimeFigureOut">
              <a:rPr lang="en-GB" smtClean="0"/>
              <a:t>24/04/2026</a:t>
            </a:fld>
            <a:endParaRPr lang="en-GB"/>
          </a:p>
        </p:txBody>
      </p:sp>
      <p:sp>
        <p:nvSpPr>
          <p:cNvPr id="5" name="Footer Placeholder 4">
            <a:extLst>
              <a:ext uri="{FF2B5EF4-FFF2-40B4-BE49-F238E27FC236}">
                <a16:creationId xmlns:a16="http://schemas.microsoft.com/office/drawing/2014/main" id="{E869429D-3C14-425F-BA70-BAF13A7ED19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E8D53C5-8170-452C-9D18-0CCAF43DF9A8}"/>
              </a:ext>
            </a:extLst>
          </p:cNvPr>
          <p:cNvSpPr>
            <a:spLocks noGrp="1"/>
          </p:cNvSpPr>
          <p:nvPr>
            <p:ph type="sldNum" sz="quarter" idx="12"/>
          </p:nvPr>
        </p:nvSpPr>
        <p:spPr/>
        <p:txBody>
          <a:bodyPr/>
          <a:lstStyle/>
          <a:p>
            <a:fld id="{56238782-9239-4B6E-A9B7-0152CC566448}" type="slidenum">
              <a:rPr lang="en-GB" smtClean="0"/>
              <a:t>‹#›</a:t>
            </a:fld>
            <a:endParaRPr lang="en-GB"/>
          </a:p>
        </p:txBody>
      </p:sp>
    </p:spTree>
    <p:extLst>
      <p:ext uri="{BB962C8B-B14F-4D97-AF65-F5344CB8AC3E}">
        <p14:creationId xmlns:p14="http://schemas.microsoft.com/office/powerpoint/2010/main" val="812313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63B12D-545E-4F21-BA5C-52CF03495A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98EC1A0-7E84-4751-B39A-6C909B9561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7853F35-01EA-4169-84F1-894513C1F9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A96732-070B-4994-9B42-51A40FAF9F7B}" type="datetimeFigureOut">
              <a:rPr lang="en-GB" smtClean="0"/>
              <a:t>24/04/2026</a:t>
            </a:fld>
            <a:endParaRPr lang="en-GB"/>
          </a:p>
        </p:txBody>
      </p:sp>
      <p:sp>
        <p:nvSpPr>
          <p:cNvPr id="5" name="Footer Placeholder 4">
            <a:extLst>
              <a:ext uri="{FF2B5EF4-FFF2-40B4-BE49-F238E27FC236}">
                <a16:creationId xmlns:a16="http://schemas.microsoft.com/office/drawing/2014/main" id="{01B9B0EC-E0A5-4824-9574-B822DF75892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DDEC4FE-9773-498A-97E6-5E76C59AB7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238782-9239-4B6E-A9B7-0152CC566448}" type="slidenum">
              <a:rPr lang="en-GB" smtClean="0"/>
              <a:t>‹#›</a:t>
            </a:fld>
            <a:endParaRPr lang="en-GB"/>
          </a:p>
        </p:txBody>
      </p:sp>
    </p:spTree>
    <p:extLst>
      <p:ext uri="{BB962C8B-B14F-4D97-AF65-F5344CB8AC3E}">
        <p14:creationId xmlns:p14="http://schemas.microsoft.com/office/powerpoint/2010/main" val="27627746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0107E6-DD91-46C0-A047-B4DFF1A25DB5}"/>
              </a:ext>
            </a:extLst>
          </p:cNvPr>
          <p:cNvSpPr txBox="1"/>
          <p:nvPr/>
        </p:nvSpPr>
        <p:spPr>
          <a:xfrm>
            <a:off x="258932" y="1253080"/>
            <a:ext cx="11674136" cy="5322547"/>
          </a:xfrm>
          <a:prstGeom prst="rect">
            <a:avLst/>
          </a:prstGeom>
          <a:noFill/>
        </p:spPr>
        <p:txBody>
          <a:bodyPr wrap="square">
            <a:spAutoFit/>
          </a:bodyPr>
          <a:lstStyle/>
          <a:p>
            <a:pPr>
              <a:lnSpc>
                <a:spcPct val="107000"/>
              </a:lnSpc>
              <a:spcAft>
                <a:spcPts val="800"/>
              </a:spcAft>
            </a:pPr>
            <a:r>
              <a:rPr lang="en-GB" sz="1800" dirty="0">
                <a:effectLst/>
                <a:latin typeface="Aptos" panose="020B0004020202020204" pitchFamily="34" charset="0"/>
                <a:ea typeface="Times New Roman" panose="02020603050405020304" pitchFamily="18" charset="0"/>
                <a:cs typeface="Calibri" panose="020F0502020204030204" pitchFamily="34" charset="0"/>
              </a:rPr>
              <a:t>Shropshire Virtual School </a:t>
            </a:r>
            <a:r>
              <a:rPr lang="en-GB" sz="1800" dirty="0">
                <a:effectLst/>
                <a:latin typeface="Aptos" panose="020B0004020202020204" pitchFamily="34" charset="0"/>
                <a:ea typeface="Calibri" panose="020F0502020204030204" pitchFamily="34" charset="0"/>
                <a:cs typeface="Calibri" panose="020F0502020204030204" pitchFamily="34" charset="0"/>
              </a:rPr>
              <a:t>is the Education Champion in the Local Authority for children and young people in care to Shropshire. We can also provide advice around education for Previously Looked-After Children and those Children who have a Social Worker. We work hard to ensure that our children and those leaving care have the opportunities they need to fulfil their potential and improve their life chances. Our team promotes education, achievement and wellbeing and we influence policy and practice that affects our learners. We advise and work closely with schools/settings and other professionals such as social workers, independent reviewing officers, health and foster carers to support our children to fulfil their potential. The Virtual School provides training to professionals on matters that are important for our children - and we aim to improve our pupils’ access to services. </a:t>
            </a:r>
            <a:endParaRPr lang="en-GB" sz="1600" dirty="0">
              <a:effectLst/>
              <a:latin typeface="Aptos" panose="020B0004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Aptos" panose="020B0004020202020204" pitchFamily="34" charset="0"/>
                <a:ea typeface="Calibri" panose="020F0502020204030204" pitchFamily="34" charset="0"/>
                <a:cs typeface="Calibri" panose="020F0502020204030204" pitchFamily="34" charset="0"/>
              </a:rPr>
              <a:t> We also manage the Pupil Premium + budget and other Grants to target money towards the things our children need to be successful in their education, employment or training. It is important we hear their voice around the things that are important to them so we can act in their best interests.  As we are part of the Corporate Parent for our children and young people in care, we are mindful to promote a way of working that asks the question “would this be good enough for my own child?”. A key part of our approach is that we promote high aspirations for all our learners, celebrating their achievements across a wide range of activities and as a service we aspire to be “a safe and reassuring pair of hands” providing “the right support in the right place at the right time”. This plan does not describe all the activities we undertake to support our children and young people, it shows our targeted areas for development in this period. </a:t>
            </a:r>
          </a:p>
          <a:p>
            <a:pPr>
              <a:lnSpc>
                <a:spcPct val="107000"/>
              </a:lnSpc>
              <a:spcAft>
                <a:spcPts val="800"/>
              </a:spcAft>
            </a:pPr>
            <a:r>
              <a:rPr lang="en-GB" sz="1800" i="1" dirty="0">
                <a:effectLst/>
                <a:latin typeface="Aptos" panose="020B0004020202020204" pitchFamily="34" charset="0"/>
                <a:ea typeface="Calibri" panose="020F0502020204030204" pitchFamily="34" charset="0"/>
                <a:cs typeface="Calibri" panose="020F0502020204030204" pitchFamily="34" charset="0"/>
              </a:rPr>
              <a:t>Our Plan </a:t>
            </a:r>
            <a:r>
              <a:rPr lang="en-GB" i="1" dirty="0">
                <a:latin typeface="Aptos" panose="020B0004020202020204" pitchFamily="34" charset="0"/>
                <a:ea typeface="Calibri" panose="020F0502020204030204" pitchFamily="34" charset="0"/>
                <a:cs typeface="Calibri" panose="020F0502020204030204" pitchFamily="34" charset="0"/>
              </a:rPr>
              <a:t>is</a:t>
            </a:r>
            <a:r>
              <a:rPr lang="en-GB" sz="1800" i="1" dirty="0">
                <a:effectLst/>
                <a:latin typeface="Aptos" panose="020B0004020202020204" pitchFamily="34" charset="0"/>
                <a:ea typeface="Calibri" panose="020F0502020204030204" pitchFamily="34" charset="0"/>
                <a:cs typeface="Calibri" panose="020F0502020204030204" pitchFamily="34" charset="0"/>
              </a:rPr>
              <a:t> reviewed termly and will be refreshed in Summer 2026 for 2026-27 in order to be responsive to change. </a:t>
            </a:r>
            <a:endParaRPr lang="en-GB" sz="1600" i="1" dirty="0">
              <a:effectLst/>
              <a:latin typeface="Aptos" panose="020B000402020202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99584640-C4AE-4596-BE48-769F684EBE3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22688" y="112620"/>
            <a:ext cx="1714500" cy="1140460"/>
          </a:xfrm>
          <a:prstGeom prst="rect">
            <a:avLst/>
          </a:prstGeom>
          <a:noFill/>
          <a:ln>
            <a:noFill/>
          </a:ln>
        </p:spPr>
      </p:pic>
      <p:pic>
        <p:nvPicPr>
          <p:cNvPr id="5" name="D68C653D-9EA3-4392-B3C3-1237F963BB1B">
            <a:extLst>
              <a:ext uri="{FF2B5EF4-FFF2-40B4-BE49-F238E27FC236}">
                <a16:creationId xmlns:a16="http://schemas.microsoft.com/office/drawing/2014/main" id="{728FC631-1472-4EDB-A9B2-B2FFFFFD7BC4}"/>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401651" y="190844"/>
            <a:ext cx="2567661" cy="984011"/>
          </a:xfrm>
          <a:prstGeom prst="rect">
            <a:avLst/>
          </a:prstGeom>
          <a:noFill/>
          <a:ln>
            <a:noFill/>
          </a:ln>
        </p:spPr>
      </p:pic>
      <p:sp>
        <p:nvSpPr>
          <p:cNvPr id="7" name="TextBox 6">
            <a:extLst>
              <a:ext uri="{FF2B5EF4-FFF2-40B4-BE49-F238E27FC236}">
                <a16:creationId xmlns:a16="http://schemas.microsoft.com/office/drawing/2014/main" id="{688375AA-8DFC-457F-85E6-A6DE0AC7C9D6}"/>
              </a:ext>
            </a:extLst>
          </p:cNvPr>
          <p:cNvSpPr txBox="1"/>
          <p:nvPr/>
        </p:nvSpPr>
        <p:spPr>
          <a:xfrm>
            <a:off x="1810531" y="359685"/>
            <a:ext cx="7526800" cy="584775"/>
          </a:xfrm>
          <a:prstGeom prst="rect">
            <a:avLst/>
          </a:prstGeom>
          <a:noFill/>
        </p:spPr>
        <p:txBody>
          <a:bodyPr wrap="square">
            <a:spAutoFit/>
          </a:bodyPr>
          <a:lstStyle/>
          <a:p>
            <a:r>
              <a:rPr lang="en-GB" sz="3200" b="1" dirty="0">
                <a:solidFill>
                  <a:srgbClr val="0070C0"/>
                </a:solidFill>
                <a:latin typeface="Aptos" panose="020B0004020202020204" pitchFamily="34" charset="0"/>
              </a:rPr>
              <a:t>Our School Development Plan 2025-27</a:t>
            </a:r>
            <a:endParaRPr lang="en-GB" sz="3200" dirty="0">
              <a:latin typeface="Aptos" panose="020B0004020202020204" pitchFamily="34" charset="0"/>
            </a:endParaRPr>
          </a:p>
        </p:txBody>
      </p:sp>
    </p:spTree>
    <p:extLst>
      <p:ext uri="{BB962C8B-B14F-4D97-AF65-F5344CB8AC3E}">
        <p14:creationId xmlns:p14="http://schemas.microsoft.com/office/powerpoint/2010/main" val="26297961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87A6B30-1BBB-445F-8548-102B6FB21BE0}"/>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22688" y="112620"/>
            <a:ext cx="1714500" cy="1140460"/>
          </a:xfrm>
          <a:prstGeom prst="rect">
            <a:avLst/>
          </a:prstGeom>
          <a:noFill/>
          <a:ln>
            <a:noFill/>
          </a:ln>
        </p:spPr>
      </p:pic>
      <p:pic>
        <p:nvPicPr>
          <p:cNvPr id="3" name="D68C653D-9EA3-4392-B3C3-1237F963BB1B">
            <a:extLst>
              <a:ext uri="{FF2B5EF4-FFF2-40B4-BE49-F238E27FC236}">
                <a16:creationId xmlns:a16="http://schemas.microsoft.com/office/drawing/2014/main" id="{4CEDD676-E74C-45D8-B32E-99FF091AC919}"/>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401651" y="190844"/>
            <a:ext cx="2567661" cy="984011"/>
          </a:xfrm>
          <a:prstGeom prst="rect">
            <a:avLst/>
          </a:prstGeom>
          <a:noFill/>
          <a:ln>
            <a:noFill/>
          </a:ln>
        </p:spPr>
      </p:pic>
      <p:sp>
        <p:nvSpPr>
          <p:cNvPr id="4" name="Rectangle: Rounded Corners 3">
            <a:extLst>
              <a:ext uri="{FF2B5EF4-FFF2-40B4-BE49-F238E27FC236}">
                <a16:creationId xmlns:a16="http://schemas.microsoft.com/office/drawing/2014/main" id="{10C7740E-A1DB-4843-8628-BA54E7050348}"/>
              </a:ext>
            </a:extLst>
          </p:cNvPr>
          <p:cNvSpPr/>
          <p:nvPr/>
        </p:nvSpPr>
        <p:spPr>
          <a:xfrm>
            <a:off x="478134" y="1619687"/>
            <a:ext cx="10925175" cy="48628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B3CC2007-483D-4115-AFDD-F14DF10F669D}"/>
              </a:ext>
            </a:extLst>
          </p:cNvPr>
          <p:cNvSpPr txBox="1">
            <a:spLocks/>
          </p:cNvSpPr>
          <p:nvPr/>
        </p:nvSpPr>
        <p:spPr>
          <a:xfrm>
            <a:off x="2198104" y="375443"/>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dirty="0">
                <a:solidFill>
                  <a:srgbClr val="0070C0"/>
                </a:solidFill>
                <a:latin typeface="Aptos" panose="020B0004020202020204" pitchFamily="34" charset="0"/>
              </a:rPr>
              <a:t>Our school development plan</a:t>
            </a:r>
          </a:p>
        </p:txBody>
      </p:sp>
      <p:sp>
        <p:nvSpPr>
          <p:cNvPr id="6" name="TextBox 5">
            <a:extLst>
              <a:ext uri="{FF2B5EF4-FFF2-40B4-BE49-F238E27FC236}">
                <a16:creationId xmlns:a16="http://schemas.microsoft.com/office/drawing/2014/main" id="{325629CC-747C-434D-80F7-AC9195772DC4}"/>
              </a:ext>
            </a:extLst>
          </p:cNvPr>
          <p:cNvSpPr txBox="1"/>
          <p:nvPr/>
        </p:nvSpPr>
        <p:spPr>
          <a:xfrm>
            <a:off x="892311" y="1804286"/>
            <a:ext cx="10292356" cy="5139869"/>
          </a:xfrm>
          <a:prstGeom prst="rect">
            <a:avLst/>
          </a:prstGeom>
          <a:noFill/>
        </p:spPr>
        <p:txBody>
          <a:bodyPr wrap="square" rtlCol="0">
            <a:spAutoFit/>
          </a:bodyPr>
          <a:lstStyle/>
          <a:p>
            <a:r>
              <a:rPr lang="en-GB" sz="2000" b="1" dirty="0">
                <a:solidFill>
                  <a:schemeClr val="bg1"/>
                </a:solidFill>
                <a:latin typeface="Aptos" panose="020B0004020202020204" pitchFamily="34" charset="0"/>
                <a:cs typeface="Arial" panose="020B0604020202020204" pitchFamily="34" charset="0"/>
              </a:rPr>
              <a:t>Leadership &amp; Management</a:t>
            </a:r>
          </a:p>
          <a:p>
            <a:endParaRPr lang="en-GB" sz="2000" b="1" dirty="0">
              <a:solidFill>
                <a:schemeClr val="bg1"/>
              </a:solidFill>
              <a:latin typeface="Aptos" panose="020B0004020202020204" pitchFamily="34" charset="0"/>
              <a:cs typeface="Arial" panose="020B0604020202020204" pitchFamily="34" charset="0"/>
            </a:endParaRPr>
          </a:p>
          <a:p>
            <a:r>
              <a:rPr lang="en-GB" sz="1800" dirty="0">
                <a:solidFill>
                  <a:srgbClr val="FFFFFF"/>
                </a:solidFill>
                <a:effectLst/>
                <a:latin typeface="Aptos" panose="020B0004020202020204" pitchFamily="34" charset="0"/>
                <a:ea typeface="Calibri" panose="020F0502020204030204" pitchFamily="34" charset="0"/>
                <a:cs typeface="Arial" panose="020B0604020202020204" pitchFamily="34" charset="0"/>
              </a:rPr>
              <a:t>Shropshire VS will have a fully resourced team to meet our children’s needs, with staff who are passionate about improving outcomes for our children. </a:t>
            </a:r>
          </a:p>
          <a:p>
            <a:endParaRPr lang="en-GB" dirty="0">
              <a:solidFill>
                <a:srgbClr val="FFFFFF"/>
              </a:solidFill>
              <a:latin typeface="Aptos" panose="020B0004020202020204" pitchFamily="34" charset="0"/>
              <a:ea typeface="Calibri" panose="020F0502020204030204" pitchFamily="34" charset="0"/>
              <a:cs typeface="Arial" panose="020B0604020202020204" pitchFamily="34" charset="0"/>
            </a:endParaRPr>
          </a:p>
          <a:p>
            <a:r>
              <a:rPr lang="en-GB" sz="1800" dirty="0">
                <a:solidFill>
                  <a:srgbClr val="FFFFFF"/>
                </a:solidFill>
                <a:effectLst/>
                <a:latin typeface="Aptos" panose="020B0004020202020204" pitchFamily="34" charset="0"/>
                <a:ea typeface="Calibri" panose="020F0502020204030204" pitchFamily="34" charset="0"/>
                <a:cs typeface="Arial" panose="020B0604020202020204" pitchFamily="34" charset="0"/>
              </a:rPr>
              <a:t>As a school we live up to our ‘heart’ values as having courage to grow, valuing every voice, reaching out to connect, being a safe and reassuring pair of hands and providing the right support in the right place at the right time. </a:t>
            </a:r>
          </a:p>
          <a:p>
            <a:endParaRPr lang="en-GB" dirty="0">
              <a:solidFill>
                <a:srgbClr val="FFFFFF"/>
              </a:solidFill>
              <a:latin typeface="Aptos" panose="020B0004020202020204" pitchFamily="34" charset="0"/>
              <a:ea typeface="Calibri" panose="020F0502020204030204" pitchFamily="34" charset="0"/>
              <a:cs typeface="Arial" panose="020B0604020202020204" pitchFamily="34" charset="0"/>
            </a:endParaRPr>
          </a:p>
          <a:p>
            <a:r>
              <a:rPr lang="en-GB" sz="1800" dirty="0">
                <a:solidFill>
                  <a:srgbClr val="FFFFFF"/>
                </a:solidFill>
                <a:effectLst/>
                <a:latin typeface="Aptos" panose="020B0004020202020204" pitchFamily="34" charset="0"/>
                <a:ea typeface="Calibri" panose="020F0502020204030204" pitchFamily="34" charset="0"/>
                <a:cs typeface="Arial" panose="020B0604020202020204" pitchFamily="34" charset="0"/>
              </a:rPr>
              <a:t>There will be robust data capture to support analysis, action and reporting – and the school will perform well on KPIs.</a:t>
            </a:r>
            <a:r>
              <a:rPr lang="en-GB" sz="1800" dirty="0">
                <a:effectLst/>
                <a:latin typeface="Aptos" panose="020B0004020202020204" pitchFamily="34" charset="0"/>
                <a:ea typeface="Calibri" panose="020F0502020204030204" pitchFamily="34" charset="0"/>
                <a:cs typeface="Arial" panose="020B0604020202020204" pitchFamily="34" charset="0"/>
              </a:rPr>
              <a:t> </a:t>
            </a:r>
          </a:p>
          <a:p>
            <a:endParaRPr lang="en-GB" dirty="0">
              <a:solidFill>
                <a:srgbClr val="FFFFFF"/>
              </a:solidFill>
              <a:latin typeface="Aptos" panose="020B0004020202020204" pitchFamily="34" charset="0"/>
              <a:ea typeface="Calibri" panose="020F0502020204030204" pitchFamily="34" charset="0"/>
              <a:cs typeface="Arial" panose="020B0604020202020204" pitchFamily="34" charset="0"/>
            </a:endParaRPr>
          </a:p>
          <a:p>
            <a:r>
              <a:rPr lang="en-GB" sz="1800" dirty="0">
                <a:solidFill>
                  <a:srgbClr val="FFFFFF"/>
                </a:solidFill>
                <a:effectLst/>
                <a:latin typeface="Aptos" panose="020B0004020202020204" pitchFamily="34" charset="0"/>
                <a:ea typeface="Calibri" panose="020F0502020204030204" pitchFamily="34" charset="0"/>
                <a:cs typeface="Arial" panose="020B0604020202020204" pitchFamily="34" charset="0"/>
              </a:rPr>
              <a:t>Our children &amp; partners will know who we are, what we do, feel supported and feel that they have a voice in shaping our service offer. </a:t>
            </a:r>
          </a:p>
          <a:p>
            <a:endParaRPr lang="en-GB" sz="1800" dirty="0">
              <a:solidFill>
                <a:srgbClr val="FFFFFF"/>
              </a:solidFill>
              <a:effectLst/>
              <a:latin typeface="Aptos" panose="020B0004020202020204" pitchFamily="34" charset="0"/>
              <a:ea typeface="Calibri" panose="020F0502020204030204" pitchFamily="34" charset="0"/>
              <a:cs typeface="Arial" panose="020B0604020202020204" pitchFamily="34" charset="0"/>
            </a:endParaRPr>
          </a:p>
          <a:p>
            <a:r>
              <a:rPr lang="en-GB" dirty="0">
                <a:solidFill>
                  <a:srgbClr val="FFFFFF"/>
                </a:solidFill>
                <a:latin typeface="Aptos" panose="020B0004020202020204" pitchFamily="34" charset="0"/>
                <a:ea typeface="Calibri" panose="020F0502020204030204" pitchFamily="34" charset="0"/>
                <a:cs typeface="Arial" panose="020B0604020202020204" pitchFamily="34" charset="0"/>
              </a:rPr>
              <a:t>We will work towards achieving the National Nurturing Schools Programme accreditation.</a:t>
            </a:r>
            <a:endParaRPr lang="en-US" dirty="0">
              <a:solidFill>
                <a:schemeClr val="bg1"/>
              </a:solidFill>
              <a:latin typeface="Aptos" panose="020B0004020202020204" pitchFamily="34" charset="0"/>
              <a:cs typeface="Arial" panose="020B0604020202020204" pitchFamily="34" charset="0"/>
            </a:endParaRPr>
          </a:p>
          <a:p>
            <a:r>
              <a:rPr lang="en-GB" sz="1800" dirty="0">
                <a:solidFill>
                  <a:srgbClr val="FFFFFF"/>
                </a:solidFill>
                <a:effectLst/>
                <a:latin typeface="Calibri" panose="020F0502020204030204" pitchFamily="34" charset="0"/>
                <a:ea typeface="Calibri" panose="020F0502020204030204" pitchFamily="34" charset="0"/>
              </a:rPr>
              <a:t>  </a:t>
            </a:r>
            <a:endParaRPr lang="en-US" sz="1400" dirty="0">
              <a:solidFill>
                <a:schemeClr val="bg1"/>
              </a:solidFill>
            </a:endParaRPr>
          </a:p>
          <a:p>
            <a:endParaRPr lang="en-GB" dirty="0">
              <a:solidFill>
                <a:schemeClr val="bg1"/>
              </a:solidFill>
            </a:endParaRPr>
          </a:p>
        </p:txBody>
      </p:sp>
    </p:spTree>
    <p:extLst>
      <p:ext uri="{BB962C8B-B14F-4D97-AF65-F5344CB8AC3E}">
        <p14:creationId xmlns:p14="http://schemas.microsoft.com/office/powerpoint/2010/main" val="25011158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9EB5FAE-0886-4528-8599-21C2046D935D}"/>
              </a:ext>
            </a:extLst>
          </p:cNvPr>
          <p:cNvSpPr txBox="1">
            <a:spLocks/>
          </p:cNvSpPr>
          <p:nvPr/>
        </p:nvSpPr>
        <p:spPr>
          <a:xfrm>
            <a:off x="2198104" y="375443"/>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b="1" dirty="0">
                <a:solidFill>
                  <a:srgbClr val="0070C0"/>
                </a:solidFill>
                <a:latin typeface="Aptos" panose="020B0004020202020204" pitchFamily="34" charset="0"/>
              </a:rPr>
              <a:t>Our school development plan</a:t>
            </a:r>
          </a:p>
        </p:txBody>
      </p:sp>
      <p:pic>
        <p:nvPicPr>
          <p:cNvPr id="4" name="Picture 3">
            <a:extLst>
              <a:ext uri="{FF2B5EF4-FFF2-40B4-BE49-F238E27FC236}">
                <a16:creationId xmlns:a16="http://schemas.microsoft.com/office/drawing/2014/main" id="{EDD4D592-0B7C-4C56-B576-FBA2891BAD0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22688" y="112620"/>
            <a:ext cx="1714500" cy="1140460"/>
          </a:xfrm>
          <a:prstGeom prst="rect">
            <a:avLst/>
          </a:prstGeom>
          <a:noFill/>
          <a:ln>
            <a:noFill/>
          </a:ln>
        </p:spPr>
      </p:pic>
      <p:pic>
        <p:nvPicPr>
          <p:cNvPr id="5" name="D68C653D-9EA3-4392-B3C3-1237F963BB1B">
            <a:extLst>
              <a:ext uri="{FF2B5EF4-FFF2-40B4-BE49-F238E27FC236}">
                <a16:creationId xmlns:a16="http://schemas.microsoft.com/office/drawing/2014/main" id="{84D376B6-4D70-43AA-BCA7-533EC89AEF6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583479" y="190844"/>
            <a:ext cx="2385833" cy="984011"/>
          </a:xfrm>
          <a:prstGeom prst="rect">
            <a:avLst/>
          </a:prstGeom>
          <a:noFill/>
          <a:ln>
            <a:noFill/>
          </a:ln>
        </p:spPr>
      </p:pic>
      <p:sp>
        <p:nvSpPr>
          <p:cNvPr id="7" name="TextBox 6">
            <a:extLst>
              <a:ext uri="{FF2B5EF4-FFF2-40B4-BE49-F238E27FC236}">
                <a16:creationId xmlns:a16="http://schemas.microsoft.com/office/drawing/2014/main" id="{7CDEE3FD-0747-425F-9A34-59EC4A91EE71}"/>
              </a:ext>
            </a:extLst>
          </p:cNvPr>
          <p:cNvSpPr txBox="1"/>
          <p:nvPr/>
        </p:nvSpPr>
        <p:spPr>
          <a:xfrm>
            <a:off x="290377" y="1437679"/>
            <a:ext cx="11611246" cy="6294480"/>
          </a:xfrm>
          <a:prstGeom prst="rect">
            <a:avLst/>
          </a:prstGeom>
          <a:noFill/>
        </p:spPr>
        <p:txBody>
          <a:bodyPr wrap="square">
            <a:spAutoFit/>
          </a:bodyPr>
          <a:lstStyle/>
          <a:p>
            <a:pPr marL="342900" lvl="0" indent="-342900">
              <a:lnSpc>
                <a:spcPct val="107000"/>
              </a:lnSpc>
              <a:buFont typeface="Symbol" panose="05050102010706020507" pitchFamily="18" charset="2"/>
              <a:buChar char=""/>
            </a:pPr>
            <a:r>
              <a:rPr lang="en-GB" dirty="0">
                <a:effectLst/>
                <a:latin typeface="Aptos" panose="020B0004020202020204" pitchFamily="34" charset="0"/>
                <a:ea typeface="Cambria" panose="02040503050406030204" pitchFamily="18" charset="0"/>
                <a:cs typeface="Times New Roman" panose="02020603050405020304" pitchFamily="18" charset="0"/>
              </a:rPr>
              <a:t>The school will be fully resourced to meet the needs of our learners and will function effectively, also </a:t>
            </a:r>
            <a:r>
              <a:rPr lang="en-GB" dirty="0">
                <a:latin typeface="Aptos" panose="020B0004020202020204" pitchFamily="34" charset="0"/>
                <a:ea typeface="Cambria" panose="02040503050406030204" pitchFamily="18" charset="0"/>
                <a:cs typeface="Times New Roman" panose="02020603050405020304" pitchFamily="18" charset="0"/>
              </a:rPr>
              <a:t>minimising any single points of failure by building a new layer in the school structure for Senior EASOs and enhancing our distributed leadership approach</a:t>
            </a:r>
          </a:p>
          <a:p>
            <a:pPr marL="342900" lvl="0" indent="-342900">
              <a:lnSpc>
                <a:spcPct val="107000"/>
              </a:lnSpc>
              <a:buFont typeface="Symbol" panose="05050102010706020507" pitchFamily="18" charset="2"/>
              <a:buChar char=""/>
            </a:pPr>
            <a:endParaRPr lang="en-GB" dirty="0">
              <a:effectLst/>
              <a:latin typeface="Aptos" panose="020B0004020202020204" pitchFamily="34" charset="0"/>
              <a:ea typeface="Cambria" panose="02040503050406030204" pitchFamily="18"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dirty="0">
                <a:effectLst/>
                <a:latin typeface="Aptos" panose="020B0004020202020204" pitchFamily="34" charset="0"/>
                <a:ea typeface="Cambria" panose="02040503050406030204" pitchFamily="18" charset="0"/>
                <a:cs typeface="Times New Roman" panose="02020603050405020304" pitchFamily="18" charset="0"/>
              </a:rPr>
              <a:t>We will continue to develop &amp; deliver a high-quality training offer with the aim of supporting settings to become attachment &amp; trauma responsive. We will extend &amp; develop the Emotion Coaching, Nurture and Hearts and Minds projects focusing on relational practice and inclusion for our three ‘families’ of children and young people.</a:t>
            </a:r>
          </a:p>
          <a:p>
            <a:pPr marL="342900" lvl="0" indent="-342900">
              <a:lnSpc>
                <a:spcPct val="107000"/>
              </a:lnSpc>
              <a:buFont typeface="Symbol" panose="05050102010706020507" pitchFamily="18" charset="2"/>
              <a:buChar char=""/>
            </a:pPr>
            <a:endParaRPr lang="en-GB" dirty="0">
              <a:latin typeface="Aptos" panose="020B0004020202020204" pitchFamily="34" charset="0"/>
              <a:ea typeface="Cambria" panose="02040503050406030204" pitchFamily="18"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dirty="0">
                <a:effectLst/>
                <a:latin typeface="Aptos" panose="020B0004020202020204" pitchFamily="34" charset="0"/>
                <a:ea typeface="Cambria" panose="02040503050406030204" pitchFamily="18" charset="0"/>
                <a:cs typeface="Times New Roman" panose="02020603050405020304" pitchFamily="18" charset="0"/>
              </a:rPr>
              <a:t>We will ensure the school works with partners to align with new guidance and reforms </a:t>
            </a:r>
            <a:r>
              <a:rPr lang="en-GB" dirty="0" err="1">
                <a:effectLst/>
                <a:latin typeface="Aptos" panose="020B0004020202020204" pitchFamily="34" charset="0"/>
                <a:ea typeface="Cambria" panose="02040503050406030204" pitchFamily="18" charset="0"/>
                <a:cs typeface="Times New Roman" panose="02020603050405020304" pitchFamily="18" charset="0"/>
              </a:rPr>
              <a:t>eg</a:t>
            </a:r>
            <a:r>
              <a:rPr lang="en-GB" dirty="0">
                <a:effectLst/>
                <a:latin typeface="Aptos" panose="020B0004020202020204" pitchFamily="34" charset="0"/>
                <a:ea typeface="Cambria" panose="02040503050406030204" pitchFamily="18" charset="0"/>
                <a:cs typeface="Times New Roman" panose="02020603050405020304" pitchFamily="18" charset="0"/>
              </a:rPr>
              <a:t> Best Start in Life, Families First Partnership and SEND Reform, building on good practice in our team and cross our partnership with the Education Access Service (EAS)</a:t>
            </a:r>
          </a:p>
          <a:p>
            <a:pPr marL="457200">
              <a:lnSpc>
                <a:spcPct val="107000"/>
              </a:lnSpc>
            </a:pPr>
            <a:r>
              <a:rPr lang="en-GB" dirty="0">
                <a:effectLst/>
                <a:latin typeface="Aptos" panose="020B0004020202020204" pitchFamily="34" charset="0"/>
                <a:ea typeface="Cambria" panose="02040503050406030204" pitchFamily="18" charset="0"/>
                <a:cs typeface="Times New Roman" panose="02020603050405020304" pitchFamily="18" charset="0"/>
              </a:rPr>
              <a:t> </a:t>
            </a:r>
          </a:p>
          <a:p>
            <a:pPr marL="342900" lvl="0" indent="-342900">
              <a:lnSpc>
                <a:spcPct val="107000"/>
              </a:lnSpc>
              <a:buFont typeface="Symbol" panose="05050102010706020507" pitchFamily="18" charset="2"/>
              <a:buChar char=""/>
            </a:pPr>
            <a:r>
              <a:rPr lang="en-GB" dirty="0">
                <a:effectLst/>
                <a:latin typeface="Aptos" panose="020B0004020202020204" pitchFamily="34" charset="0"/>
                <a:ea typeface="Cambria" panose="02040503050406030204" pitchFamily="18" charset="0"/>
                <a:cs typeface="Times New Roman" panose="02020603050405020304" pitchFamily="18" charset="0"/>
              </a:rPr>
              <a:t>Data tracking and reporting will be further developed so </a:t>
            </a:r>
            <a:r>
              <a:rPr lang="en-GB" dirty="0">
                <a:effectLst/>
                <a:latin typeface="Aptos" panose="020B0004020202020204" pitchFamily="34" charset="0"/>
                <a:ea typeface="Cambria" panose="02040503050406030204" pitchFamily="18" charset="0"/>
                <a:cs typeface="Arial" panose="020B0604020202020204" pitchFamily="34" charset="0"/>
              </a:rPr>
              <a:t>w</a:t>
            </a:r>
            <a:r>
              <a:rPr lang="en-GB" dirty="0">
                <a:effectLst/>
                <a:latin typeface="Aptos" panose="020B0004020202020204" pitchFamily="34" charset="0"/>
                <a:ea typeface="Calibri" panose="020F0502020204030204" pitchFamily="34" charset="0"/>
                <a:cs typeface="Arial" panose="020B0604020202020204" pitchFamily="34" charset="0"/>
              </a:rPr>
              <a:t>e can tell how we make a difference and our KPIs will </a:t>
            </a:r>
            <a:r>
              <a:rPr lang="en-GB" dirty="0">
                <a:latin typeface="Aptos" panose="020B0004020202020204" pitchFamily="34" charset="0"/>
                <a:ea typeface="Calibri" panose="020F0502020204030204" pitchFamily="34" charset="0"/>
                <a:cs typeface="Arial" panose="020B0604020202020204" pitchFamily="34" charset="0"/>
              </a:rPr>
              <a:t>be</a:t>
            </a:r>
            <a:r>
              <a:rPr lang="en-GB" dirty="0">
                <a:effectLst/>
                <a:latin typeface="Aptos" panose="020B0004020202020204" pitchFamily="34" charset="0"/>
                <a:ea typeface="Calibri" panose="020F0502020204030204" pitchFamily="34" charset="0"/>
                <a:cs typeface="Arial" panose="020B0604020202020204" pitchFamily="34" charset="0"/>
              </a:rPr>
              <a:t> in line with or better than National and other relevant Averages.</a:t>
            </a:r>
          </a:p>
          <a:p>
            <a:pPr marL="342900" lvl="0" indent="-342900">
              <a:lnSpc>
                <a:spcPct val="107000"/>
              </a:lnSpc>
              <a:buFont typeface="Symbol" panose="05050102010706020507" pitchFamily="18" charset="2"/>
              <a:buChar char=""/>
            </a:pPr>
            <a:endParaRPr lang="en-GB" dirty="0">
              <a:effectLst/>
              <a:latin typeface="Aptos" panose="020B0004020202020204" pitchFamily="34" charset="0"/>
              <a:ea typeface="Calibri" panose="020F0502020204030204" pitchFamily="34" charset="0"/>
              <a:cs typeface="Arial" panose="020B0604020202020204" pitchFamily="34" charset="0"/>
            </a:endParaRPr>
          </a:p>
          <a:p>
            <a:pPr marL="342900" indent="-342900">
              <a:lnSpc>
                <a:spcPct val="107000"/>
              </a:lnSpc>
              <a:buFont typeface="Symbol" panose="05050102010706020507" pitchFamily="18" charset="2"/>
              <a:buChar char=""/>
            </a:pPr>
            <a:r>
              <a:rPr lang="en-GB" dirty="0">
                <a:latin typeface="Aptos" panose="020B0004020202020204" pitchFamily="34" charset="0"/>
                <a:ea typeface="Calibri" panose="020F0502020204030204" pitchFamily="34" charset="0"/>
                <a:cs typeface="Arial" panose="020B0604020202020204" pitchFamily="34" charset="0"/>
              </a:rPr>
              <a:t>We will drive the Inclusive Attendance Project with EAS and be ambitious for attendance of 92.5%, plus refresh our Attendance Policy and focus on effective use of Reduced timetables, </a:t>
            </a:r>
            <a:r>
              <a:rPr lang="en-GB" dirty="0">
                <a:effectLst/>
                <a:latin typeface="Aptos" panose="020B0004020202020204" pitchFamily="34" charset="0"/>
                <a:ea typeface="Cambria" panose="02040503050406030204" pitchFamily="18" charset="0"/>
                <a:cs typeface="Times New Roman" panose="02020603050405020304" pitchFamily="18" charset="0"/>
              </a:rPr>
              <a:t>develop additional inclusion projects / partnerships with alternative providers to increase offers on our PP+ Support Map and reduce </a:t>
            </a:r>
            <a:r>
              <a:rPr lang="en-GB" dirty="0">
                <a:latin typeface="Aptos" panose="020B0004020202020204" pitchFamily="34" charset="0"/>
                <a:ea typeface="Calibri" panose="020F0502020204030204" pitchFamily="34" charset="0"/>
                <a:cs typeface="Arial" panose="020B0604020202020204" pitchFamily="34" charset="0"/>
              </a:rPr>
              <a:t>suspensions.</a:t>
            </a:r>
            <a:endParaRPr lang="en-GB" dirty="0">
              <a:effectLst/>
              <a:latin typeface="Aptos" panose="020B0004020202020204" pitchFamily="34" charset="0"/>
              <a:ea typeface="Calibri" panose="020F0502020204030204" pitchFamily="34" charset="0"/>
              <a:cs typeface="Arial" panose="020B0604020202020204" pitchFamily="34" charset="0"/>
            </a:endParaRPr>
          </a:p>
          <a:p>
            <a:pPr marL="342900" lvl="0" indent="-342900">
              <a:lnSpc>
                <a:spcPct val="107000"/>
              </a:lnSpc>
              <a:buFont typeface="Symbol" panose="05050102010706020507" pitchFamily="18" charset="2"/>
              <a:buChar char=""/>
            </a:pPr>
            <a:endParaRPr lang="en-GB" sz="18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buFont typeface="Symbol" panose="05050102010706020507" pitchFamily="18" charset="2"/>
              <a:buChar char=""/>
            </a:pPr>
            <a:endParaRPr lang="en-GB" dirty="0">
              <a:latin typeface="Arial" panose="020B0604020202020204" pitchFamily="34" charset="0"/>
              <a:ea typeface="Cambria" panose="02040503050406030204" pitchFamily="18" charset="0"/>
              <a:cs typeface="Arial" panose="020B0604020202020204" pitchFamily="34" charset="0"/>
            </a:endParaRPr>
          </a:p>
          <a:p>
            <a:pPr marL="342900" lvl="0" indent="-342900">
              <a:lnSpc>
                <a:spcPct val="107000"/>
              </a:lnSpc>
              <a:buFont typeface="Symbol" panose="05050102010706020507" pitchFamily="18" charset="2"/>
              <a:buChar char=""/>
            </a:pPr>
            <a:endParaRPr lang="en-GB" sz="1800" dirty="0">
              <a:effectLst/>
              <a:latin typeface="Arial" panose="020B0604020202020204" pitchFamily="34"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912541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9EB5FAE-0886-4528-8599-21C2046D935D}"/>
              </a:ext>
            </a:extLst>
          </p:cNvPr>
          <p:cNvSpPr txBox="1">
            <a:spLocks/>
          </p:cNvSpPr>
          <p:nvPr/>
        </p:nvSpPr>
        <p:spPr>
          <a:xfrm>
            <a:off x="2198104" y="375443"/>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dirty="0">
                <a:solidFill>
                  <a:srgbClr val="0070C0"/>
                </a:solidFill>
                <a:latin typeface="Aptos" panose="020B0004020202020204" pitchFamily="34" charset="0"/>
              </a:rPr>
              <a:t>Our school development plan</a:t>
            </a:r>
          </a:p>
        </p:txBody>
      </p:sp>
      <p:pic>
        <p:nvPicPr>
          <p:cNvPr id="4" name="Picture 3">
            <a:extLst>
              <a:ext uri="{FF2B5EF4-FFF2-40B4-BE49-F238E27FC236}">
                <a16:creationId xmlns:a16="http://schemas.microsoft.com/office/drawing/2014/main" id="{EDD4D592-0B7C-4C56-B576-FBA2891BAD0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22688" y="112620"/>
            <a:ext cx="1714500" cy="1140460"/>
          </a:xfrm>
          <a:prstGeom prst="rect">
            <a:avLst/>
          </a:prstGeom>
          <a:noFill/>
          <a:ln>
            <a:noFill/>
          </a:ln>
        </p:spPr>
      </p:pic>
      <p:pic>
        <p:nvPicPr>
          <p:cNvPr id="5" name="D68C653D-9EA3-4392-B3C3-1237F963BB1B">
            <a:extLst>
              <a:ext uri="{FF2B5EF4-FFF2-40B4-BE49-F238E27FC236}">
                <a16:creationId xmlns:a16="http://schemas.microsoft.com/office/drawing/2014/main" id="{84D376B6-4D70-43AA-BCA7-533EC89AEF6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401651" y="190844"/>
            <a:ext cx="2567661" cy="984011"/>
          </a:xfrm>
          <a:prstGeom prst="rect">
            <a:avLst/>
          </a:prstGeom>
          <a:noFill/>
          <a:ln>
            <a:noFill/>
          </a:ln>
        </p:spPr>
      </p:pic>
      <p:sp>
        <p:nvSpPr>
          <p:cNvPr id="8" name="TextBox 7">
            <a:extLst>
              <a:ext uri="{FF2B5EF4-FFF2-40B4-BE49-F238E27FC236}">
                <a16:creationId xmlns:a16="http://schemas.microsoft.com/office/drawing/2014/main" id="{C31E3B79-EEF2-499A-82BD-6DD65166E7F2}"/>
              </a:ext>
            </a:extLst>
          </p:cNvPr>
          <p:cNvSpPr txBox="1"/>
          <p:nvPr/>
        </p:nvSpPr>
        <p:spPr>
          <a:xfrm>
            <a:off x="222688" y="1885605"/>
            <a:ext cx="11746624" cy="3923510"/>
          </a:xfrm>
          <a:prstGeom prst="rect">
            <a:avLst/>
          </a:prstGeom>
          <a:noFill/>
        </p:spPr>
        <p:txBody>
          <a:bodyPr wrap="square">
            <a:spAutoFit/>
          </a:bodyPr>
          <a:lstStyle/>
          <a:p>
            <a:pPr marL="342900" indent="-342900">
              <a:lnSpc>
                <a:spcPct val="107000"/>
              </a:lnSpc>
              <a:buFont typeface="Symbol" panose="05050102010706020507" pitchFamily="18" charset="2"/>
              <a:buChar char=""/>
            </a:pPr>
            <a:r>
              <a:rPr lang="en-GB" sz="1800" dirty="0">
                <a:effectLst/>
                <a:latin typeface="Aptos" panose="020B0004020202020204" pitchFamily="34" charset="0"/>
                <a:ea typeface="Cambria" panose="02040503050406030204" pitchFamily="18" charset="0"/>
                <a:cs typeface="Times New Roman" panose="02020603050405020304" pitchFamily="18" charset="0"/>
              </a:rPr>
              <a:t>We will develop new projects / interventions to Improve academic outcomes and support learning at home, especially in speech and language for early years and English/maths for primary and secondary learners</a:t>
            </a:r>
          </a:p>
          <a:p>
            <a:pPr>
              <a:lnSpc>
                <a:spcPct val="107000"/>
              </a:lnSpc>
            </a:pPr>
            <a:endParaRPr lang="en-GB" sz="1800" dirty="0">
              <a:effectLst/>
              <a:latin typeface="Aptos" panose="020B0004020202020204" pitchFamily="34" charset="0"/>
              <a:ea typeface="Cambria" panose="02040503050406030204" pitchFamily="18" charset="0"/>
              <a:cs typeface="Times New Roman" panose="02020603050405020304" pitchFamily="18" charset="0"/>
            </a:endParaRPr>
          </a:p>
          <a:p>
            <a:pPr marL="342900" indent="-342900">
              <a:lnSpc>
                <a:spcPct val="107000"/>
              </a:lnSpc>
              <a:buFont typeface="Symbol" panose="05050102010706020507" pitchFamily="18" charset="2"/>
              <a:buChar char=""/>
            </a:pPr>
            <a:r>
              <a:rPr lang="en-GB" sz="1800" dirty="0">
                <a:effectLst/>
                <a:latin typeface="Aptos" panose="020B0004020202020204" pitchFamily="34" charset="0"/>
                <a:ea typeface="Cambria" panose="02040503050406030204" pitchFamily="18" charset="0"/>
                <a:cs typeface="Times New Roman" panose="02020603050405020304" pitchFamily="18" charset="0"/>
              </a:rPr>
              <a:t>We will target PEP completion to increase to 9</a:t>
            </a:r>
            <a:r>
              <a:rPr lang="en-GB" dirty="0">
                <a:latin typeface="Aptos" panose="020B0004020202020204" pitchFamily="34" charset="0"/>
                <a:ea typeface="Cambria" panose="02040503050406030204" pitchFamily="18" charset="0"/>
                <a:cs typeface="Times New Roman" panose="02020603050405020304" pitchFamily="18" charset="0"/>
              </a:rPr>
              <a:t>8</a:t>
            </a:r>
            <a:r>
              <a:rPr lang="en-GB" sz="1800" dirty="0">
                <a:effectLst/>
                <a:latin typeface="Aptos" panose="020B0004020202020204" pitchFamily="34" charset="0"/>
                <a:ea typeface="Cambria" panose="02040503050406030204" pitchFamily="18" charset="0"/>
                <a:cs typeface="Times New Roman" panose="02020603050405020304" pitchFamily="18" charset="0"/>
              </a:rPr>
              <a:t>% and quality to 95% across the school. Our Children in Care Council will support how the PEP develops to embed nurture principles.</a:t>
            </a:r>
          </a:p>
          <a:p>
            <a:pPr marL="342900" indent="-342900">
              <a:lnSpc>
                <a:spcPct val="107000"/>
              </a:lnSpc>
              <a:buFont typeface="Symbol" panose="05050102010706020507" pitchFamily="18" charset="2"/>
              <a:buChar char=""/>
            </a:pPr>
            <a:endParaRPr lang="en-GB" sz="1800" dirty="0">
              <a:effectLst/>
              <a:latin typeface="Aptos" panose="020B0004020202020204" pitchFamily="34" charset="0"/>
              <a:ea typeface="Cambria" panose="02040503050406030204" pitchFamily="18" charset="0"/>
              <a:cs typeface="Times New Roman" panose="02020603050405020304" pitchFamily="18" charset="0"/>
            </a:endParaRPr>
          </a:p>
          <a:p>
            <a:pPr marL="342900" indent="-342900">
              <a:lnSpc>
                <a:spcPct val="107000"/>
              </a:lnSpc>
              <a:buFont typeface="Symbol" panose="05050102010706020507" pitchFamily="18" charset="2"/>
              <a:buChar char=""/>
            </a:pPr>
            <a:r>
              <a:rPr lang="en-GB" sz="1800" dirty="0">
                <a:effectLst/>
                <a:latin typeface="Aptos" panose="020B0004020202020204" pitchFamily="34" charset="0"/>
                <a:ea typeface="Cambria" panose="02040503050406030204" pitchFamily="18" charset="0"/>
                <a:cs typeface="Times New Roman" panose="02020603050405020304" pitchFamily="18" charset="0"/>
              </a:rPr>
              <a:t>We will progress our work experience offer take up in the family business, develop employability projects and develop opportunities for engagement with higher education; we will also </a:t>
            </a:r>
            <a:r>
              <a:rPr lang="en-GB" dirty="0">
                <a:latin typeface="Aptos" panose="020B0004020202020204" pitchFamily="34" charset="0"/>
                <a:ea typeface="Cambria" panose="02040503050406030204" pitchFamily="18" charset="0"/>
                <a:cs typeface="Times New Roman" panose="02020603050405020304" pitchFamily="18" charset="0"/>
              </a:rPr>
              <a:t>revise and update our</a:t>
            </a:r>
            <a:r>
              <a:rPr lang="en-GB" sz="1800" dirty="0">
                <a:effectLst/>
                <a:latin typeface="Aptos" panose="020B0004020202020204" pitchFamily="34" charset="0"/>
                <a:ea typeface="Cambria" panose="02040503050406030204" pitchFamily="18" charset="0"/>
                <a:cs typeface="Times New Roman" panose="02020603050405020304" pitchFamily="18" charset="0"/>
              </a:rPr>
              <a:t> strategic plan for using the new Post 16 PP+ Grant effectively to support attendance, attainment and retention.</a:t>
            </a:r>
          </a:p>
          <a:p>
            <a:pPr marL="342900" indent="-342900">
              <a:lnSpc>
                <a:spcPct val="107000"/>
              </a:lnSpc>
              <a:buFont typeface="Symbol" panose="05050102010706020507" pitchFamily="18" charset="2"/>
              <a:buChar char=""/>
            </a:pPr>
            <a:endParaRPr lang="en-GB" sz="1800" dirty="0">
              <a:effectLst/>
              <a:latin typeface="Aptos" panose="020B0004020202020204" pitchFamily="34" charset="0"/>
              <a:ea typeface="Cambria" panose="02040503050406030204" pitchFamily="18"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dirty="0">
                <a:effectLst/>
                <a:latin typeface="Aptos" panose="020B0004020202020204" pitchFamily="34" charset="0"/>
                <a:ea typeface="Cambria" panose="02040503050406030204" pitchFamily="18" charset="0"/>
                <a:cs typeface="Times New Roman" panose="02020603050405020304" pitchFamily="18" charset="0"/>
              </a:rPr>
              <a:t>We will support our children and young people to co-develop their new Children in Care Council and create the new ‘Jaz-prentices’, both of these will give opportunities for their voices </a:t>
            </a:r>
            <a:r>
              <a:rPr lang="en-GB" dirty="0">
                <a:latin typeface="Aptos" panose="020B0004020202020204" pitchFamily="34" charset="0"/>
                <a:ea typeface="Cambria" panose="02040503050406030204" pitchFamily="18" charset="0"/>
                <a:cs typeface="Times New Roman" panose="02020603050405020304" pitchFamily="18" charset="0"/>
              </a:rPr>
              <a:t>to be</a:t>
            </a:r>
            <a:r>
              <a:rPr lang="en-GB" sz="1800" dirty="0">
                <a:effectLst/>
                <a:latin typeface="Aptos" panose="020B0004020202020204" pitchFamily="34" charset="0"/>
                <a:ea typeface="Cambria" panose="02040503050406030204" pitchFamily="18" charset="0"/>
                <a:cs typeface="Times New Roman" panose="02020603050405020304" pitchFamily="18" charset="0"/>
              </a:rPr>
              <a:t> heard louder and more widely.</a:t>
            </a:r>
          </a:p>
          <a:p>
            <a:pPr marL="342900" lvl="0" indent="-342900">
              <a:lnSpc>
                <a:spcPct val="107000"/>
              </a:lnSpc>
              <a:buFont typeface="Symbol" panose="05050102010706020507" pitchFamily="18" charset="2"/>
              <a:buChar char=""/>
            </a:pPr>
            <a:endParaRPr lang="en-GB" sz="1800" dirty="0">
              <a:effectLst/>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2208212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9EB5FAE-0886-4528-8599-21C2046D935D}"/>
              </a:ext>
            </a:extLst>
          </p:cNvPr>
          <p:cNvSpPr txBox="1">
            <a:spLocks/>
          </p:cNvSpPr>
          <p:nvPr/>
        </p:nvSpPr>
        <p:spPr>
          <a:xfrm>
            <a:off x="2198104" y="375443"/>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dirty="0">
                <a:solidFill>
                  <a:srgbClr val="0070C0"/>
                </a:solidFill>
                <a:latin typeface="Aptos" panose="020B0004020202020204" pitchFamily="34" charset="0"/>
              </a:rPr>
              <a:t>Our school development plan</a:t>
            </a:r>
          </a:p>
        </p:txBody>
      </p:sp>
      <p:pic>
        <p:nvPicPr>
          <p:cNvPr id="4" name="Picture 3">
            <a:extLst>
              <a:ext uri="{FF2B5EF4-FFF2-40B4-BE49-F238E27FC236}">
                <a16:creationId xmlns:a16="http://schemas.microsoft.com/office/drawing/2014/main" id="{EDD4D592-0B7C-4C56-B576-FBA2891BAD0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22688" y="112620"/>
            <a:ext cx="1714500" cy="1140460"/>
          </a:xfrm>
          <a:prstGeom prst="rect">
            <a:avLst/>
          </a:prstGeom>
          <a:noFill/>
          <a:ln>
            <a:noFill/>
          </a:ln>
        </p:spPr>
      </p:pic>
      <p:pic>
        <p:nvPicPr>
          <p:cNvPr id="5" name="D68C653D-9EA3-4392-B3C3-1237F963BB1B">
            <a:extLst>
              <a:ext uri="{FF2B5EF4-FFF2-40B4-BE49-F238E27FC236}">
                <a16:creationId xmlns:a16="http://schemas.microsoft.com/office/drawing/2014/main" id="{84D376B6-4D70-43AA-BCA7-533EC89AEF6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491330" y="190844"/>
            <a:ext cx="2477982" cy="984011"/>
          </a:xfrm>
          <a:prstGeom prst="rect">
            <a:avLst/>
          </a:prstGeom>
          <a:noFill/>
          <a:ln>
            <a:noFill/>
          </a:ln>
        </p:spPr>
      </p:pic>
      <p:sp>
        <p:nvSpPr>
          <p:cNvPr id="7" name="TextBox 6">
            <a:extLst>
              <a:ext uri="{FF2B5EF4-FFF2-40B4-BE49-F238E27FC236}">
                <a16:creationId xmlns:a16="http://schemas.microsoft.com/office/drawing/2014/main" id="{F003A3CB-8186-4B23-B063-D804F11DC8C7}"/>
              </a:ext>
            </a:extLst>
          </p:cNvPr>
          <p:cNvSpPr txBox="1"/>
          <p:nvPr/>
        </p:nvSpPr>
        <p:spPr>
          <a:xfrm>
            <a:off x="222688" y="1437679"/>
            <a:ext cx="11746624" cy="7305911"/>
          </a:xfrm>
          <a:prstGeom prst="rect">
            <a:avLst/>
          </a:prstGeom>
          <a:noFill/>
        </p:spPr>
        <p:txBody>
          <a:bodyPr wrap="square">
            <a:spAutoFit/>
          </a:bodyPr>
          <a:lstStyle/>
          <a:p>
            <a:pPr marL="457200">
              <a:lnSpc>
                <a:spcPct val="107000"/>
              </a:lnSpc>
            </a:pPr>
            <a:r>
              <a:rPr lang="en-GB" sz="1800" dirty="0">
                <a:effectLst/>
                <a:latin typeface="Arial" panose="020B0604020202020204" pitchFamily="34" charset="0"/>
                <a:ea typeface="Cambria" panose="02040503050406030204" pitchFamily="18" charset="0"/>
                <a:cs typeface="Times New Roman" panose="02020603050405020304" pitchFamily="18" charset="0"/>
              </a:rPr>
              <a:t> </a:t>
            </a:r>
            <a:endParaRPr lang="en-GB" sz="16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dirty="0">
                <a:effectLst/>
                <a:latin typeface="Aptos" panose="020B0004020202020204" pitchFamily="34" charset="0"/>
                <a:ea typeface="Cambria" panose="02040503050406030204" pitchFamily="18" charset="0"/>
                <a:cs typeface="Times New Roman" panose="02020603050405020304" pitchFamily="18" charset="0"/>
              </a:rPr>
              <a:t>We will re-develop </a:t>
            </a:r>
            <a:r>
              <a:rPr lang="en-GB" sz="1800" dirty="0">
                <a:effectLst/>
                <a:latin typeface="Aptos" panose="020B0004020202020204" pitchFamily="34" charset="0"/>
                <a:ea typeface="Verdana" panose="020B0604030504040204" pitchFamily="34" charset="0"/>
                <a:cs typeface="Arial" panose="020B0604020202020204" pitchFamily="34" charset="0"/>
              </a:rPr>
              <a:t>the social emotional and mental health scales in our PEP in relation to supporting positive mental health of our Shropshire Children in Care and develop strategic partnerships with Health in order to improve health and well-being outcomes. </a:t>
            </a:r>
          </a:p>
          <a:p>
            <a:pPr marL="342900" lvl="0" indent="-342900">
              <a:lnSpc>
                <a:spcPct val="107000"/>
              </a:lnSpc>
              <a:buFont typeface="Symbol" panose="05050102010706020507" pitchFamily="18" charset="2"/>
              <a:buChar char=""/>
            </a:pPr>
            <a:endParaRPr lang="en-GB" dirty="0">
              <a:latin typeface="Aptos" panose="020B0004020202020204" pitchFamily="34" charset="0"/>
              <a:ea typeface="Verdana" panose="020B0604030504040204" pitchFamily="34" charset="0"/>
              <a:cs typeface="Arial" panose="020B0604020202020204" pitchFamily="34" charset="0"/>
            </a:endParaRPr>
          </a:p>
          <a:p>
            <a:pPr marL="342900" lvl="0" indent="-342900">
              <a:lnSpc>
                <a:spcPct val="107000"/>
              </a:lnSpc>
              <a:buFont typeface="Symbol" panose="05050102010706020507" pitchFamily="18" charset="2"/>
              <a:buChar char=""/>
            </a:pPr>
            <a:r>
              <a:rPr lang="en-GB" dirty="0">
                <a:latin typeface="Aptos" panose="020B0004020202020204" pitchFamily="34" charset="0"/>
                <a:ea typeface="Verdana" panose="020B0604030504040204" pitchFamily="34" charset="0"/>
                <a:cs typeface="Arial" panose="020B0604020202020204" pitchFamily="34" charset="0"/>
              </a:rPr>
              <a:t>We will </a:t>
            </a:r>
            <a:r>
              <a:rPr lang="en-GB" dirty="0">
                <a:latin typeface="Aptos" panose="020B0004020202020204" pitchFamily="34" charset="0"/>
              </a:rPr>
              <a:t>Develop use of the Boxall Profile across the school (NNSP) to support a graduated approach for inclusion &amp; align this with support for social emotional and mental health in our PEP</a:t>
            </a:r>
          </a:p>
          <a:p>
            <a:pPr marL="342900" lvl="0" indent="-342900">
              <a:lnSpc>
                <a:spcPct val="107000"/>
              </a:lnSpc>
              <a:buFont typeface="Symbol" panose="05050102010706020507" pitchFamily="18" charset="2"/>
              <a:buChar char=""/>
            </a:pPr>
            <a:endParaRPr lang="en-GB" dirty="0">
              <a:latin typeface="Aptos" panose="020B0004020202020204" pitchFamily="34" charset="0"/>
            </a:endParaRPr>
          </a:p>
          <a:p>
            <a:pPr marL="342900" lvl="0" indent="-342900">
              <a:lnSpc>
                <a:spcPct val="107000"/>
              </a:lnSpc>
              <a:buFont typeface="Symbol" panose="05050102010706020507" pitchFamily="18" charset="2"/>
              <a:buChar char=""/>
            </a:pPr>
            <a:r>
              <a:rPr lang="en-GB" dirty="0">
                <a:latin typeface="Aptos" panose="020B0004020202020204" pitchFamily="34" charset="0"/>
              </a:rPr>
              <a:t>We will ensure our school team are well supported and have excellent opportunities for professional development, also reviewing our approaches to wellbeing and Induction</a:t>
            </a:r>
          </a:p>
          <a:p>
            <a:pPr marL="342900" lvl="0" indent="-342900">
              <a:lnSpc>
                <a:spcPct val="107000"/>
              </a:lnSpc>
              <a:buFont typeface="Symbol" panose="05050102010706020507" pitchFamily="18" charset="2"/>
              <a:buChar char=""/>
            </a:pPr>
            <a:endParaRPr lang="en-GB" dirty="0">
              <a:latin typeface="Aptos" panose="020B0004020202020204" pitchFamily="34" charset="0"/>
            </a:endParaRPr>
          </a:p>
          <a:p>
            <a:pPr marL="342900" lvl="0" indent="-342900">
              <a:lnSpc>
                <a:spcPct val="107000"/>
              </a:lnSpc>
              <a:buFont typeface="Symbol" panose="05050102010706020507" pitchFamily="18" charset="2"/>
              <a:buChar char=""/>
            </a:pPr>
            <a:r>
              <a:rPr lang="en-GB" dirty="0">
                <a:latin typeface="Aptos" panose="020B0004020202020204" pitchFamily="34" charset="0"/>
              </a:rPr>
              <a:t>We will evolve the STREAM project to support our Key Stage 5 pupils into education, employment and training – and look to use this model to support other approaches to reducing pupils in Key Stage 5</a:t>
            </a:r>
          </a:p>
          <a:p>
            <a:pPr marL="342900" lvl="0" indent="-342900">
              <a:lnSpc>
                <a:spcPct val="107000"/>
              </a:lnSpc>
              <a:buFont typeface="Symbol" panose="05050102010706020507" pitchFamily="18" charset="2"/>
              <a:buChar char=""/>
            </a:pPr>
            <a:endParaRPr lang="en-GB" dirty="0">
              <a:latin typeface="Aptos" panose="020B0004020202020204" pitchFamily="34" charset="0"/>
            </a:endParaRPr>
          </a:p>
          <a:p>
            <a:pPr marL="342900" lvl="0" indent="-342900">
              <a:lnSpc>
                <a:spcPct val="107000"/>
              </a:lnSpc>
              <a:buFont typeface="Symbol" panose="05050102010706020507" pitchFamily="18" charset="2"/>
              <a:buChar char=""/>
            </a:pPr>
            <a:r>
              <a:rPr lang="en-GB" sz="1800" dirty="0">
                <a:effectLst/>
                <a:latin typeface="Aptos" panose="020B0004020202020204" pitchFamily="34" charset="0"/>
                <a:ea typeface="Cambria" panose="02040503050406030204" pitchFamily="18" charset="0"/>
                <a:cs typeface="Times New Roman" panose="02020603050405020304" pitchFamily="18" charset="0"/>
              </a:rPr>
              <a:t>We will develop and deliver a robust Training Offer to Social Workers, Designated Safeguarding Leads &amp; SENCOs to support promoting achievement and inclusion of CWSW – and we will develop robust integrated working to ensure education is a priority area in Child in Need and Child Protection Plans.</a:t>
            </a:r>
          </a:p>
          <a:p>
            <a:pPr marL="342900" lvl="0" indent="-342900">
              <a:lnSpc>
                <a:spcPct val="107000"/>
              </a:lnSpc>
              <a:buFont typeface="Symbol" panose="05050102010706020507" pitchFamily="18" charset="2"/>
              <a:buChar char=""/>
            </a:pPr>
            <a:endParaRPr lang="en-GB" sz="1800" dirty="0">
              <a:effectLst/>
              <a:latin typeface="Arial" panose="020B0604020202020204" pitchFamily="34" charset="0"/>
              <a:ea typeface="Cambria" panose="02040503050406030204" pitchFamily="18" charset="0"/>
              <a:cs typeface="Times New Roman" panose="02020603050405020304" pitchFamily="18" charset="0"/>
            </a:endParaRPr>
          </a:p>
          <a:p>
            <a:pPr>
              <a:lnSpc>
                <a:spcPct val="107000"/>
              </a:lnSpc>
            </a:pPr>
            <a:endParaRPr lang="en-GB" dirty="0">
              <a:effectLst/>
              <a:latin typeface="Arial" panose="020B0604020202020204" pitchFamily="34" charset="0"/>
              <a:ea typeface="Cambria" panose="02040503050406030204" pitchFamily="18" charset="0"/>
              <a:cs typeface="Times New Roman" panose="02020603050405020304" pitchFamily="18" charset="0"/>
            </a:endParaRPr>
          </a:p>
          <a:p>
            <a:pPr marL="342900" lvl="0" indent="-342900">
              <a:lnSpc>
                <a:spcPct val="107000"/>
              </a:lnSpc>
              <a:buFont typeface="Symbol" panose="05050102010706020507" pitchFamily="18" charset="2"/>
              <a:buChar char=""/>
            </a:pPr>
            <a:endParaRPr lang="en-GB" sz="16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endParaRPr lang="en-GB" sz="1800" dirty="0">
              <a:effectLst/>
              <a:latin typeface="Cambria" panose="02040503050406030204" pitchFamily="18" charset="0"/>
              <a:ea typeface="Cambria" panose="02040503050406030204" pitchFamily="18" charset="0"/>
              <a:cs typeface="Times New Roman" panose="02020603050405020304" pitchFamily="18" charset="0"/>
            </a:endParaRPr>
          </a:p>
          <a:p>
            <a:r>
              <a:rPr lang="en-US" sz="1800" dirty="0">
                <a:effectLst/>
                <a:latin typeface="Arial" panose="020B0604020202020204" pitchFamily="34" charset="0"/>
                <a:ea typeface="MS Mincho" panose="02020609040205080304" pitchFamily="49" charset="-128"/>
                <a:cs typeface="Times New Roman" panose="02020603050405020304" pitchFamily="18" charset="0"/>
              </a:rPr>
              <a:t> </a:t>
            </a:r>
            <a:endParaRPr lang="en-GB"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endParaRPr lang="en-GB" sz="1800" dirty="0">
              <a:effectLst/>
              <a:latin typeface="Arial" panose="020B0604020202020204" pitchFamily="34" charset="0"/>
              <a:ea typeface="Cambria" panose="02040503050406030204" pitchFamily="18"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endParaRPr lang="en-GB" sz="1600" dirty="0">
              <a:effectLst/>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3683146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9EB5FAE-0886-4528-8599-21C2046D935D}"/>
              </a:ext>
            </a:extLst>
          </p:cNvPr>
          <p:cNvSpPr txBox="1">
            <a:spLocks/>
          </p:cNvSpPr>
          <p:nvPr/>
        </p:nvSpPr>
        <p:spPr>
          <a:xfrm>
            <a:off x="5890594" y="357943"/>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dirty="0">
                <a:solidFill>
                  <a:srgbClr val="0070C0"/>
                </a:solidFill>
              </a:rPr>
              <a:t>Our Virtual School Team</a:t>
            </a:r>
          </a:p>
        </p:txBody>
      </p:sp>
      <p:pic>
        <p:nvPicPr>
          <p:cNvPr id="5" name="Picture 4">
            <a:extLst>
              <a:ext uri="{FF2B5EF4-FFF2-40B4-BE49-F238E27FC236}">
                <a16:creationId xmlns:a16="http://schemas.microsoft.com/office/drawing/2014/main" id="{E3B25508-4FE1-A855-4DA7-6960BD7BD8C0}"/>
              </a:ext>
            </a:extLst>
          </p:cNvPr>
          <p:cNvPicPr>
            <a:picLocks noChangeAspect="1"/>
          </p:cNvPicPr>
          <p:nvPr/>
        </p:nvPicPr>
        <p:blipFill>
          <a:blip r:embed="rId2"/>
          <a:stretch>
            <a:fillRect/>
          </a:stretch>
        </p:blipFill>
        <p:spPr>
          <a:xfrm>
            <a:off x="945609" y="152039"/>
            <a:ext cx="9889969" cy="6553922"/>
          </a:xfrm>
          <a:prstGeom prst="rect">
            <a:avLst/>
          </a:prstGeom>
        </p:spPr>
      </p:pic>
      <p:pic>
        <p:nvPicPr>
          <p:cNvPr id="6" name="D68C653D-9EA3-4392-B3C3-1237F963BB1B">
            <a:extLst>
              <a:ext uri="{FF2B5EF4-FFF2-40B4-BE49-F238E27FC236}">
                <a16:creationId xmlns:a16="http://schemas.microsoft.com/office/drawing/2014/main" id="{AEE7F8E2-15D1-899D-9C91-39138118135C}"/>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533319" y="152039"/>
            <a:ext cx="1549405" cy="766086"/>
          </a:xfrm>
          <a:prstGeom prst="rect">
            <a:avLst/>
          </a:prstGeom>
          <a:noFill/>
          <a:ln>
            <a:noFill/>
          </a:ln>
        </p:spPr>
      </p:pic>
    </p:spTree>
    <p:extLst>
      <p:ext uri="{BB962C8B-B14F-4D97-AF65-F5344CB8AC3E}">
        <p14:creationId xmlns:p14="http://schemas.microsoft.com/office/powerpoint/2010/main" val="38650189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8742B49F613AD4EBC61D462D96A215B" ma:contentTypeVersion="18" ma:contentTypeDescription="Create a new document." ma:contentTypeScope="" ma:versionID="b43895fffb5d997c4b3bb40b4769fa57">
  <xsd:schema xmlns:xsd="http://www.w3.org/2001/XMLSchema" xmlns:xs="http://www.w3.org/2001/XMLSchema" xmlns:p="http://schemas.microsoft.com/office/2006/metadata/properties" xmlns:ns2="5d113e86-30e9-494c-854f-70c8b0a38ff8" xmlns:ns3="06bf8208-2e22-49f7-a204-d986cb4533f1" targetNamespace="http://schemas.microsoft.com/office/2006/metadata/properties" ma:root="true" ma:fieldsID="a7d84f2a6359fbad31043462ebb4f27d" ns2:_="" ns3:_="">
    <xsd:import namespace="5d113e86-30e9-494c-854f-70c8b0a38ff8"/>
    <xsd:import namespace="06bf8208-2e22-49f7-a204-d986cb4533f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d113e86-30e9-494c-854f-70c8b0a38ff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8547526-a6f0-4707-a276-51d9665081d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6bf8208-2e22-49f7-a204-d986cb4533f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b72ed3bc-e10b-488e-b39e-b7642bdfb756}" ma:internalName="TaxCatchAll" ma:showField="CatchAllData" ma:web="06bf8208-2e22-49f7-a204-d986cb4533f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5034048-19A9-4B8C-B2B7-8CEBA8E418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d113e86-30e9-494c-854f-70c8b0a38ff8"/>
    <ds:schemaRef ds:uri="06bf8208-2e22-49f7-a204-d986cb4533f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F0592A1-9D6F-4E08-A1B2-A037E8C1090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1920</TotalTime>
  <Words>1109</Words>
  <Application>Microsoft Office PowerPoint</Application>
  <PresentationFormat>Widescreen</PresentationFormat>
  <Paragraphs>53</Paragraphs>
  <Slides>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Aptos</vt:lpstr>
      <vt:lpstr>Arial</vt:lpstr>
      <vt:lpstr>Calibri</vt:lpstr>
      <vt:lpstr>Calibri Light</vt:lpstr>
      <vt:lpstr>Cambria</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Our School Development Plan</dc:title>
  <dc:creator>Jo Kelly</dc:creator>
  <cp:lastModifiedBy>Jo Kelly</cp:lastModifiedBy>
  <cp:revision>8</cp:revision>
  <dcterms:created xsi:type="dcterms:W3CDTF">2022-01-25T15:33:57Z</dcterms:created>
  <dcterms:modified xsi:type="dcterms:W3CDTF">2026-04-25T14:20:49Z</dcterms:modified>
</cp:coreProperties>
</file>